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1"/>
  </p:notesMasterIdLst>
  <p:sldIdLst>
    <p:sldId id="256" r:id="rId3"/>
    <p:sldId id="337" r:id="rId4"/>
    <p:sldId id="347" r:id="rId5"/>
    <p:sldId id="270" r:id="rId6"/>
    <p:sldId id="342" r:id="rId7"/>
    <p:sldId id="343" r:id="rId8"/>
    <p:sldId id="348" r:id="rId9"/>
    <p:sldId id="349" r:id="rId10"/>
    <p:sldId id="350" r:id="rId11"/>
    <p:sldId id="344" r:id="rId12"/>
    <p:sldId id="351" r:id="rId13"/>
    <p:sldId id="352" r:id="rId14"/>
    <p:sldId id="345" r:id="rId15"/>
    <p:sldId id="346" r:id="rId16"/>
    <p:sldId id="356" r:id="rId17"/>
    <p:sldId id="357" r:id="rId18"/>
    <p:sldId id="361" r:id="rId19"/>
    <p:sldId id="362" r:id="rId20"/>
    <p:sldId id="282" r:id="rId21"/>
    <p:sldId id="283" r:id="rId22"/>
    <p:sldId id="372" r:id="rId23"/>
    <p:sldId id="284" r:id="rId24"/>
    <p:sldId id="280" r:id="rId25"/>
    <p:sldId id="285" r:id="rId26"/>
    <p:sldId id="286" r:id="rId27"/>
    <p:sldId id="373" r:id="rId28"/>
    <p:sldId id="378" r:id="rId29"/>
    <p:sldId id="379" r:id="rId30"/>
    <p:sldId id="353" r:id="rId31"/>
    <p:sldId id="354" r:id="rId32"/>
    <p:sldId id="380" r:id="rId33"/>
    <p:sldId id="358" r:id="rId34"/>
    <p:sldId id="359" r:id="rId35"/>
    <p:sldId id="360" r:id="rId36"/>
    <p:sldId id="381" r:id="rId37"/>
    <p:sldId id="272" r:id="rId38"/>
    <p:sldId id="273" r:id="rId39"/>
    <p:sldId id="382" r:id="rId40"/>
    <p:sldId id="383" r:id="rId41"/>
    <p:sldId id="384" r:id="rId42"/>
    <p:sldId id="365" r:id="rId43"/>
    <p:sldId id="366" r:id="rId44"/>
    <p:sldId id="367" r:id="rId45"/>
    <p:sldId id="309" r:id="rId46"/>
    <p:sldId id="312" r:id="rId47"/>
    <p:sldId id="313" r:id="rId48"/>
    <p:sldId id="314" r:id="rId49"/>
    <p:sldId id="315" r:id="rId50"/>
    <p:sldId id="316" r:id="rId52"/>
    <p:sldId id="317" r:id="rId53"/>
    <p:sldId id="318" r:id="rId54"/>
    <p:sldId id="319" r:id="rId55"/>
    <p:sldId id="320" r:id="rId56"/>
    <p:sldId id="321" r:id="rId57"/>
    <p:sldId id="323" r:id="rId58"/>
    <p:sldId id="324" r:id="rId59"/>
    <p:sldId id="325" r:id="rId60"/>
    <p:sldId id="288" r:id="rId61"/>
    <p:sldId id="289" r:id="rId62"/>
    <p:sldId id="290" r:id="rId63"/>
    <p:sldId id="291" r:id="rId64"/>
    <p:sldId id="292" r:id="rId65"/>
    <p:sldId id="293" r:id="rId66"/>
    <p:sldId id="294" r:id="rId67"/>
    <p:sldId id="295" r:id="rId68"/>
    <p:sldId id="296" r:id="rId69"/>
    <p:sldId id="297" r:id="rId70"/>
    <p:sldId id="298" r:id="rId71"/>
    <p:sldId id="299" r:id="rId72"/>
    <p:sldId id="300" r:id="rId73"/>
    <p:sldId id="301" r:id="rId74"/>
    <p:sldId id="302" r:id="rId75"/>
    <p:sldId id="303" r:id="rId76"/>
    <p:sldId id="304" r:id="rId77"/>
    <p:sldId id="363" r:id="rId78"/>
    <p:sldId id="368" r:id="rId79"/>
    <p:sldId id="369" r:id="rId80"/>
    <p:sldId id="370" r:id="rId81"/>
    <p:sldId id="371" r:id="rId82"/>
    <p:sldId id="385" r:id="rId83"/>
    <p:sldId id="386" r:id="rId84"/>
    <p:sldId id="387" r:id="rId85"/>
    <p:sldId id="388" r:id="rId86"/>
    <p:sldId id="389" r:id="rId87"/>
    <p:sldId id="390" r:id="rId88"/>
    <p:sldId id="391" r:id="rId89"/>
    <p:sldId id="392" r:id="rId90"/>
    <p:sldId id="393" r:id="rId91"/>
    <p:sldId id="394" r:id="rId92"/>
    <p:sldId id="395" r:id="rId93"/>
    <p:sldId id="267" r:id="rId94"/>
  </p:sldIdLst>
  <p:sldSz cx="9144000" cy="6858000" type="screen4x3"/>
  <p:notesSz cx="6858000" cy="9144000"/>
  <p:custDataLst>
    <p:tags r:id="rId9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21"/>
    <p:restoredTop sz="93216"/>
  </p:normalViewPr>
  <p:slideViewPr>
    <p:cSldViewPr snapToGrid="0">
      <p:cViewPr varScale="1">
        <p:scale>
          <a:sx n="105" d="100"/>
          <a:sy n="105" d="100"/>
        </p:scale>
        <p:origin x="134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8" Type="http://schemas.openxmlformats.org/officeDocument/2006/relationships/tags" Target="tags/tag1.xml"/><Relationship Id="rId97" Type="http://schemas.openxmlformats.org/officeDocument/2006/relationships/tableStyles" Target="tableStyles.xml"/><Relationship Id="rId96" Type="http://schemas.openxmlformats.org/officeDocument/2006/relationships/viewProps" Target="viewProps.xml"/><Relationship Id="rId95" Type="http://schemas.openxmlformats.org/officeDocument/2006/relationships/presProps" Target="presProps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7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501E4-2F38-EB46-B131-CBC17317FB5F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FDB99-8EF4-CB44-B440-B8509EB5237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55138-7A44-E944-8DA5-63E0804FC676}" type="datetime1">
              <a:rPr lang="en-US" altLang="zh-CN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7B215-4D7F-8240-8217-A7F445566DEB}" type="datetime1">
              <a:rPr lang="en-US" altLang="zh-CN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2416-8E9E-3E45-B27F-9EBB1E8E9B09}" type="datetime1">
              <a:rPr lang="en-US" altLang="zh-CN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D0A2-C571-D746-8E77-C7603BC1D354}" type="datetime1">
              <a:rPr lang="en-US" altLang="zh-CN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6B03B-A861-0641-9E40-7340967FA0B5}" type="datetime1">
              <a:rPr lang="en-US" altLang="zh-CN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902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295401"/>
            <a:ext cx="3703320" cy="4573694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95401"/>
            <a:ext cx="3703320" cy="4573694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EF93-B760-4442-8149-9B0307CA2803}" type="datetime1">
              <a:rPr lang="en-US" altLang="zh-CN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071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286934"/>
            <a:ext cx="3703320" cy="81280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099734"/>
            <a:ext cx="3703320" cy="3769361"/>
          </a:xfrm>
        </p:spPr>
        <p:txBody>
          <a:bodyPr/>
          <a:lstStyle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286934"/>
            <a:ext cx="3703320" cy="81280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099734"/>
            <a:ext cx="3703320" cy="376936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B5EA-F780-734D-B6DD-CCB9D4B398B2}" type="datetime1">
              <a:rPr lang="en-US" altLang="zh-CN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F2A31-2DA2-5345-9176-C4725B7B21AE}" type="datetime1">
              <a:rPr lang="en-US" altLang="zh-CN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EB3F-62BD-3F40-AEC2-3F69096ABC9C}" type="datetime1">
              <a:rPr lang="en-US" altLang="zh-CN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FF384D1-E778-7546-85CE-05D47DCA9D33}" type="datetime1">
              <a:rPr lang="en-US" altLang="zh-CN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F917-E27A-EC4E-A5EF-96E9CEC235C2}" type="datetime1">
              <a:rPr lang="en-US" altLang="zh-CN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071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296331"/>
            <a:ext cx="7543801" cy="45727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8B5550D-D3BF-8648-BB17-AFF37BE149EC}" type="datetime1">
              <a:rPr lang="en-US" altLang="zh-CN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4D4084D9-55F2-4E00-B75E-E42CB7218B8E}" type="slidenum">
              <a:rPr lang="zh-CN" altLang="en-US" smtClean="0"/>
            </a:fld>
            <a:endParaRPr lang="zh-CN" alt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229846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jpeg"/><Relationship Id="rId1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jpeg"/><Relationship Id="rId1" Type="http://schemas.openxmlformats.org/officeDocument/2006/relationships/image" Target="../media/image3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jpe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jpe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jpe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78675" y="758953"/>
            <a:ext cx="8734097" cy="3387534"/>
          </a:xfrm>
        </p:spPr>
        <p:txBody>
          <a:bodyPr>
            <a:normAutofit fontScale="90000"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zh-CN" altLang="en-US" sz="4800" dirty="0"/>
              <a:t>并行和分布式计算</a:t>
            </a:r>
            <a:br>
              <a:rPr lang="zh-CN" altLang="en-US" sz="4800" dirty="0"/>
            </a:br>
            <a:r>
              <a:rPr lang="en-US" altLang="zh-CN" sz="3600" dirty="0"/>
              <a:t>Parallel and Distributed Computing</a:t>
            </a:r>
            <a:br>
              <a:rPr lang="en-US" altLang="zh-CN" sz="3600" dirty="0"/>
            </a:br>
            <a:br>
              <a:rPr lang="en-US" altLang="zh-CN" sz="4400" dirty="0"/>
            </a:br>
            <a:r>
              <a:rPr lang="zh-CN" altLang="en-US" sz="4000" cap="all" spc="200" dirty="0">
                <a:solidFill>
                  <a:schemeClr val="tx2"/>
                </a:solidFill>
                <a:ea typeface="+mn-ea"/>
                <a:cs typeface="+mn-cs"/>
              </a:rPr>
              <a:t>第 </a:t>
            </a:r>
            <a:r>
              <a:rPr lang="en-US" altLang="zh-CN" sz="4000" cap="all" spc="200">
                <a:solidFill>
                  <a:schemeClr val="tx2"/>
                </a:solidFill>
                <a:ea typeface="+mn-ea"/>
                <a:cs typeface="+mn-cs"/>
              </a:rPr>
              <a:t>8 </a:t>
            </a:r>
            <a:r>
              <a:rPr lang="zh-CN" altLang="en-US" sz="4000" cap="all" spc="200" dirty="0">
                <a:solidFill>
                  <a:schemeClr val="tx2"/>
                </a:solidFill>
                <a:ea typeface="+mn-ea"/>
                <a:cs typeface="+mn-cs"/>
              </a:rPr>
              <a:t>讲 </a:t>
            </a:r>
            <a:r>
              <a:rPr lang="en-US" altLang="zh-CN" sz="4000" cap="all" spc="200" dirty="0">
                <a:solidFill>
                  <a:schemeClr val="tx2"/>
                </a:solidFill>
                <a:ea typeface="+mn-ea"/>
                <a:cs typeface="+mn-cs"/>
              </a:rPr>
              <a:t>CUDA</a:t>
            </a:r>
            <a:r>
              <a:rPr lang="zh-CN" altLang="en-US" sz="4000" cap="all" spc="200" dirty="0">
                <a:solidFill>
                  <a:schemeClr val="tx2"/>
                </a:solidFill>
                <a:ea typeface="+mn-ea"/>
                <a:cs typeface="+mn-cs"/>
              </a:rPr>
              <a:t>编程（一）</a:t>
            </a:r>
            <a:br>
              <a:rPr lang="en-US" altLang="zh-CN" sz="4000" cap="all" spc="200" dirty="0">
                <a:solidFill>
                  <a:schemeClr val="tx2"/>
                </a:solidFill>
                <a:ea typeface="+mn-ea"/>
                <a:cs typeface="+mn-cs"/>
              </a:rPr>
            </a:br>
            <a:endParaRPr lang="zh-CN" altLang="en-US" sz="4000" cap="all" spc="200" dirty="0">
              <a:solidFill>
                <a:schemeClr val="tx2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zh-CN" altLang="en-US"/>
              <a:t>张 </a:t>
            </a:r>
            <a:r>
              <a:rPr lang="zh-CN" altLang="en-US" dirty="0"/>
              <a:t>奇</a:t>
            </a:r>
            <a:endParaRPr lang="zh-CN" altLang="en-US" dirty="0"/>
          </a:p>
          <a:p>
            <a:pPr algn="ctr"/>
            <a:r>
              <a:rPr lang="zh-CN" altLang="en-US" dirty="0"/>
              <a:t>复旦大学 计算机科学技术学院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 GPU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9606" y="1513656"/>
            <a:ext cx="8204788" cy="434488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 GPU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5419344" y="1182177"/>
            <a:ext cx="1021795" cy="2783994"/>
          </a:xfrm>
          <a:custGeom>
            <a:avLst/>
            <a:gdLst>
              <a:gd name="connsiteX0" fmla="*/ 9525 w 1453220"/>
              <a:gd name="connsiteY0" fmla="*/ 9525 h 3959458"/>
              <a:gd name="connsiteX1" fmla="*/ 1443695 w 1453220"/>
              <a:gd name="connsiteY1" fmla="*/ 3949933 h 39594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53220" h="3959458">
                <a:moveTo>
                  <a:pt x="9525" y="9525"/>
                </a:moveTo>
                <a:lnTo>
                  <a:pt x="1443695" y="394993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5433283" y="4645590"/>
            <a:ext cx="1011122" cy="1801074"/>
          </a:xfrm>
          <a:custGeom>
            <a:avLst/>
            <a:gdLst>
              <a:gd name="connsiteX0" fmla="*/ 9525 w 1438040"/>
              <a:gd name="connsiteY0" fmla="*/ 2552002 h 2561527"/>
              <a:gd name="connsiteX1" fmla="*/ 1428515 w 1438040"/>
              <a:gd name="connsiteY1" fmla="*/ 9525 h 2561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438040" h="2561527">
                <a:moveTo>
                  <a:pt x="9525" y="2552002"/>
                </a:moveTo>
                <a:lnTo>
                  <a:pt x="1428515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2101856" y="3189397"/>
            <a:ext cx="302411" cy="564858"/>
          </a:xfrm>
          <a:custGeom>
            <a:avLst/>
            <a:gdLst>
              <a:gd name="connsiteX0" fmla="*/ 9525 w 430095"/>
              <a:gd name="connsiteY0" fmla="*/ 9525 h 803353"/>
              <a:gd name="connsiteX1" fmla="*/ 420570 w 430095"/>
              <a:gd name="connsiteY1" fmla="*/ 793828 h 80335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430095" h="803353">
                <a:moveTo>
                  <a:pt x="9525" y="9525"/>
                </a:moveTo>
                <a:lnTo>
                  <a:pt x="420570" y="79382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2115794" y="4041421"/>
            <a:ext cx="277802" cy="429822"/>
          </a:xfrm>
          <a:custGeom>
            <a:avLst/>
            <a:gdLst>
              <a:gd name="connsiteX0" fmla="*/ 9525 w 395096"/>
              <a:gd name="connsiteY0" fmla="*/ 601778 h 611303"/>
              <a:gd name="connsiteX1" fmla="*/ 385571 w 395096"/>
              <a:gd name="connsiteY1" fmla="*/ 9525 h 6113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395096" h="611303">
                <a:moveTo>
                  <a:pt x="9525" y="601778"/>
                </a:moveTo>
                <a:lnTo>
                  <a:pt x="385571" y="95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81950" y="3164731"/>
            <a:ext cx="1321594" cy="1312664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2137" y="1182341"/>
            <a:ext cx="3178969" cy="5277445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5450" y="3718372"/>
            <a:ext cx="2991445" cy="2339578"/>
          </a:xfrm>
          <a:prstGeom prst="rect">
            <a:avLst/>
          </a:prstGeom>
          <a:noFill/>
        </p:spPr>
      </p:pic>
      <p:sp>
        <p:nvSpPr>
          <p:cNvPr id="12" name="TextBox 1"/>
          <p:cNvSpPr txBox="1"/>
          <p:nvPr/>
        </p:nvSpPr>
        <p:spPr>
          <a:xfrm>
            <a:off x="3648380" y="6477646"/>
            <a:ext cx="419987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altLang="zh-CN" sz="2110" b="1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SM</a:t>
            </a:r>
            <a:endParaRPr lang="en-US" altLang="zh-CN" sz="2110" b="1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6246919" y="1334145"/>
            <a:ext cx="2718693" cy="176458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3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billion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transistors</a:t>
            </a:r>
            <a:endParaRPr lang="en-US" altLang="zh-CN" sz="225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274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512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CUDA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cores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(32</a:t>
            </a:r>
            <a:endParaRPr lang="en-US" altLang="zh-CN" sz="225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274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in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16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SMs)</a:t>
            </a:r>
            <a:endParaRPr lang="en-US" altLang="zh-CN" sz="225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274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64kB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of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on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chip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RAM</a:t>
            </a:r>
            <a:endParaRPr lang="en-US" altLang="zh-CN" sz="225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274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High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bandwidth</a:t>
            </a:r>
            <a:endParaRPr lang="en-US" altLang="zh-CN" sz="225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1264153" y="4548833"/>
            <a:ext cx="355867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altLang="zh-CN" sz="2110" b="1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SP</a:t>
            </a:r>
            <a:endParaRPr lang="en-US" altLang="zh-CN" sz="2110" b="1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 GPU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77239" y="1193801"/>
            <a:ext cx="8122211" cy="16660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955"/>
              </a:lnSpc>
              <a:tabLst>
                <a:tab pos="267335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The</a:t>
            </a:r>
            <a:r>
              <a:rPr lang="en-US" altLang="zh-CN" sz="180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GPU</a:t>
            </a:r>
            <a:r>
              <a:rPr lang="en-US" altLang="zh-CN" sz="180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pitchFamily="18" charset="0"/>
                <a:cs typeface=".Apple SD Gothic NeoI" pitchFamily="18" charset="0"/>
              </a:rPr>
              <a:t>core</a:t>
            </a:r>
            <a:r>
              <a:rPr lang="en-US" altLang="zh-CN" sz="180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pitchFamily="18" charset="0"/>
                <a:cs typeface=".LastResort" pitchFamily="18" charset="0"/>
              </a:rPr>
              <a:t>is</a:t>
            </a:r>
            <a:r>
              <a:rPr lang="en-US" altLang="zh-CN" sz="180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pitchFamily="18" charset="0"/>
                <a:cs typeface=".LastResort" pitchFamily="18" charset="0"/>
              </a:rPr>
              <a:t>the</a:t>
            </a:r>
            <a:r>
              <a:rPr lang="en-US" altLang="zh-CN" sz="180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pitchFamily="18" charset="0"/>
                <a:cs typeface=".LastResort" pitchFamily="18" charset="0"/>
              </a:rPr>
              <a:t>stream</a:t>
            </a:r>
            <a:r>
              <a:rPr lang="en-US" altLang="zh-CN" sz="180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pitchFamily="18" charset="0"/>
                <a:cs typeface="HanziPen TC" pitchFamily="18" charset="0"/>
              </a:rPr>
              <a:t>processor</a:t>
            </a:r>
            <a:endParaRPr lang="en-US" altLang="zh-CN" sz="1800" dirty="0">
              <a:solidFill>
                <a:srgbClr val="000000"/>
              </a:solidFill>
              <a:latin typeface="Helvetica" pitchFamily="18" charset="0"/>
              <a:cs typeface="HanziPen TC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100" dirty="0">
              <a:latin typeface="Helvetica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100" dirty="0">
              <a:latin typeface="Helvetica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100" dirty="0">
              <a:latin typeface="Helvetica" pitchFamily="18" charset="0"/>
            </a:endParaRPr>
          </a:p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Helvetica" pitchFamily="18" charset="0"/>
                <a:cs typeface="Lucida Grande" pitchFamily="18" charset="0"/>
              </a:rPr>
              <a:t>‣</a:t>
            </a:r>
            <a:r>
              <a:rPr lang="en-US" altLang="zh-CN" sz="180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pitchFamily="18" charset="0"/>
                <a:cs typeface="Arial Unicode MS" pitchFamily="18" charset="0"/>
              </a:rPr>
              <a:t>Stream</a:t>
            </a:r>
            <a:r>
              <a:rPr lang="en-US" altLang="zh-CN" sz="180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pitchFamily="18" charset="0"/>
                <a:cs typeface="HanziPen TC" pitchFamily="18" charset="0"/>
              </a:rPr>
              <a:t>processors</a:t>
            </a:r>
            <a:r>
              <a:rPr lang="en-US" altLang="zh-CN" sz="180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pitchFamily="18" charset="0"/>
                <a:cs typeface=".LastResort" pitchFamily="18" charset="0"/>
              </a:rPr>
              <a:t>are</a:t>
            </a:r>
            <a:r>
              <a:rPr lang="en-US" altLang="zh-CN" sz="180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pitchFamily="18" charset="0"/>
                <a:cs typeface=".LastResort" pitchFamily="18" charset="0"/>
              </a:rPr>
              <a:t>grouped</a:t>
            </a:r>
            <a:r>
              <a:rPr lang="en-US" altLang="zh-CN" sz="180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pitchFamily="18" charset="0"/>
                <a:cs typeface=".LastResort" pitchFamily="18" charset="0"/>
              </a:rPr>
              <a:t>in</a:t>
            </a:r>
            <a:r>
              <a:rPr lang="en-US" altLang="zh-CN" sz="180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pitchFamily="18" charset="0"/>
                <a:cs typeface=".LastResort" pitchFamily="18" charset="0"/>
              </a:rPr>
              <a:t>Stream</a:t>
            </a:r>
            <a:r>
              <a:rPr lang="en-US" altLang="zh-CN" sz="180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pitchFamily="18" charset="0"/>
                <a:cs typeface=".LastResort" pitchFamily="18" charset="0"/>
              </a:rPr>
              <a:t>Multiprocessors</a:t>
            </a:r>
            <a:endParaRPr lang="en-US" altLang="zh-CN" sz="1800" dirty="0">
              <a:solidFill>
                <a:srgbClr val="000000"/>
              </a:solidFill>
              <a:latin typeface="Helvetica" pitchFamily="18" charset="0"/>
              <a:cs typeface=".LastResort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100" dirty="0">
              <a:latin typeface="Helvetica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100" dirty="0">
              <a:latin typeface="Helvetica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100" dirty="0">
              <a:latin typeface="Helvetica" pitchFamily="18" charset="0"/>
            </a:endParaRPr>
          </a:p>
          <a:p>
            <a:pPr>
              <a:lnSpc>
                <a:spcPts val="2530"/>
              </a:lnSpc>
              <a:tabLst>
                <a:tab pos="267335" algn="l"/>
              </a:tabLst>
            </a:pPr>
            <a:r>
              <a:rPr lang="en-US" altLang="zh-CN" sz="1100" dirty="0">
                <a:latin typeface="Helvetica" pitchFamily="18" charset="0"/>
              </a:rPr>
              <a:t>	</a:t>
            </a:r>
            <a:r>
              <a:rPr lang="en-US" altLang="zh-CN" sz="1800" dirty="0">
                <a:solidFill>
                  <a:srgbClr val="000000"/>
                </a:solidFill>
                <a:latin typeface="Helvetica" pitchFamily="18" charset="0"/>
                <a:cs typeface=".LastResort" pitchFamily="18" charset="0"/>
              </a:rPr>
              <a:t>-</a:t>
            </a:r>
            <a:r>
              <a:rPr lang="en-US" altLang="zh-CN" sz="180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pitchFamily="18" charset="0"/>
                <a:cs typeface=".LastResort" pitchFamily="18" charset="0"/>
              </a:rPr>
              <a:t>SM</a:t>
            </a:r>
            <a:r>
              <a:rPr lang="en-US" altLang="zh-CN" sz="180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pitchFamily="18" charset="0"/>
                <a:cs typeface=".LastResort" pitchFamily="18" charset="0"/>
              </a:rPr>
              <a:t>is</a:t>
            </a:r>
            <a:r>
              <a:rPr lang="en-US" altLang="zh-CN" sz="180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pitchFamily="18" charset="0"/>
                <a:cs typeface=".Hiragino Sans GB Interface" pitchFamily="18" charset="0"/>
              </a:rPr>
              <a:t>basically</a:t>
            </a:r>
            <a:r>
              <a:rPr lang="en-US" altLang="zh-CN" sz="180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pitchFamily="18" charset="0"/>
                <a:cs typeface=".Lucida Grande UI" pitchFamily="18" charset="0"/>
              </a:rPr>
              <a:t>a</a:t>
            </a:r>
            <a:r>
              <a:rPr lang="en-US" altLang="zh-CN" sz="180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SIMD</a:t>
            </a:r>
            <a:r>
              <a:rPr lang="en-US" altLang="zh-CN" sz="180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pitchFamily="18" charset="0"/>
                <a:cs typeface=".LastResort" pitchFamily="18" charset="0"/>
              </a:rPr>
              <a:t>processor</a:t>
            </a:r>
            <a:r>
              <a:rPr lang="en-US" altLang="zh-CN" sz="180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pitchFamily="18" charset="0"/>
                <a:cs typeface="Arial Unicode MS" pitchFamily="18" charset="0"/>
              </a:rPr>
              <a:t>(Single</a:t>
            </a:r>
            <a:r>
              <a:rPr lang="en-US" altLang="zh-CN" sz="180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pitchFamily="18" charset="0"/>
                <a:cs typeface="Arial Unicode MS" pitchFamily="18" charset="0"/>
              </a:rPr>
              <a:t>Instruction</a:t>
            </a:r>
            <a:r>
              <a:rPr lang="en-US" altLang="zh-CN" sz="180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pitchFamily="18" charset="0"/>
                <a:cs typeface="Arial Unicode MS" pitchFamily="18" charset="0"/>
              </a:rPr>
              <a:t>Multiple</a:t>
            </a:r>
            <a:r>
              <a:rPr lang="en-US" altLang="zh-CN" sz="180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Helvetica" pitchFamily="18" charset="0"/>
                <a:cs typeface="Arial Unicode MS" pitchFamily="18" charset="0"/>
              </a:rPr>
              <a:t>Data)</a:t>
            </a:r>
            <a:endParaRPr lang="en-US" altLang="zh-CN" sz="1800" dirty="0">
              <a:solidFill>
                <a:srgbClr val="000000"/>
              </a:solidFill>
              <a:latin typeface="Helvetica" pitchFamily="18" charset="0"/>
              <a:cs typeface="Arial Unicode MS" pitchFamily="18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000250" y="2859835"/>
            <a:ext cx="4679156" cy="38486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 GPU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93492" y="1282484"/>
            <a:ext cx="7364110" cy="26815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955"/>
              </a:lnSpc>
              <a:tabLst>
                <a:tab pos="267335" algn="l"/>
                <a:tab pos="892810" algn="l"/>
                <a:tab pos="3874770" algn="l"/>
                <a:tab pos="442849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Core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ideas</a:t>
            </a:r>
            <a:endParaRPr lang="en-US" altLang="zh-CN" sz="1100" dirty="0"/>
          </a:p>
          <a:p>
            <a:pPr>
              <a:lnSpc>
                <a:spcPts val="705"/>
              </a:lnSpc>
            </a:pPr>
            <a:endParaRPr lang="en-US" altLang="zh-CN" sz="1100" dirty="0"/>
          </a:p>
          <a:p>
            <a:pPr>
              <a:lnSpc>
                <a:spcPts val="2530"/>
              </a:lnSpc>
              <a:tabLst>
                <a:tab pos="267335" algn="l"/>
                <a:tab pos="892810" algn="l"/>
                <a:tab pos="3874770" algn="l"/>
                <a:tab pos="4428490" algn="l"/>
              </a:tabLst>
            </a:pPr>
            <a:r>
              <a:rPr lang="en-US" altLang="zh-CN" sz="1100" dirty="0"/>
              <a:t>	</a:t>
            </a:r>
            <a:r>
              <a:rPr lang="en-US" altLang="zh-CN" sz="180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-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GPUs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consist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of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华文宋体" panose="02010600040101010101" pitchFamily="18" charset="-122"/>
                <a:cs typeface="华文宋体" panose="02010600040101010101" pitchFamily="18" charset="-122"/>
              </a:rPr>
              <a:t>many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“simple”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cores</a:t>
            </a:r>
            <a:endParaRPr lang="en-US" altLang="zh-CN" sz="180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100" dirty="0"/>
          </a:p>
          <a:p>
            <a:pPr>
              <a:lnSpc>
                <a:spcPts val="705"/>
              </a:lnSpc>
            </a:pPr>
            <a:endParaRPr lang="en-US" altLang="zh-CN" sz="1100" dirty="0"/>
          </a:p>
          <a:p>
            <a:pPr>
              <a:lnSpc>
                <a:spcPts val="3165"/>
              </a:lnSpc>
              <a:tabLst>
                <a:tab pos="267335" algn="l"/>
                <a:tab pos="892810" algn="l"/>
                <a:tab pos="3874770" algn="l"/>
                <a:tab pos="4428490" algn="l"/>
              </a:tabLst>
            </a:pPr>
            <a:r>
              <a:rPr lang="en-US" altLang="zh-CN" sz="1100" dirty="0"/>
              <a:t>		</a:t>
            </a:r>
            <a:r>
              <a:rPr lang="en-US" altLang="zh-CN" sz="1800" dirty="0">
                <a:solidFill>
                  <a:srgbClr val="5D5D5D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Designed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5D5D5D"/>
                </a:solidFill>
                <a:latin typeface=".LastResort" pitchFamily="18" charset="0"/>
                <a:cs typeface=".LastResort" pitchFamily="18" charset="0"/>
              </a:rPr>
              <a:t>for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many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simpler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tasks: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5D5D5D"/>
                </a:solidFill>
                <a:latin typeface=".LastResort" pitchFamily="18" charset="0"/>
                <a:cs typeface=".LastResort" pitchFamily="18" charset="0"/>
              </a:rPr>
              <a:t>high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throughput</a:t>
            </a:r>
            <a:endParaRPr lang="en-US" altLang="zh-CN" sz="1100" dirty="0"/>
          </a:p>
          <a:p>
            <a:pPr>
              <a:lnSpc>
                <a:spcPts val="705"/>
              </a:lnSpc>
            </a:pPr>
            <a:endParaRPr lang="en-US" altLang="zh-CN" sz="1100" dirty="0"/>
          </a:p>
          <a:p>
            <a:pPr>
              <a:lnSpc>
                <a:spcPts val="2530"/>
              </a:lnSpc>
              <a:tabLst>
                <a:tab pos="267335" algn="l"/>
                <a:tab pos="892810" algn="l"/>
                <a:tab pos="3874770" algn="l"/>
                <a:tab pos="4428490" algn="l"/>
              </a:tabLst>
            </a:pPr>
            <a:r>
              <a:rPr lang="en-US" altLang="zh-CN" sz="1100" dirty="0"/>
              <a:t>		</a:t>
            </a:r>
            <a:r>
              <a:rPr lang="en-US" altLang="zh-CN" sz="1800" dirty="0">
                <a:solidFill>
                  <a:srgbClr val="5D5D5D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Fewer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control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units: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latency</a:t>
            </a:r>
            <a:endParaRPr lang="en-US" altLang="zh-CN" sz="1800" dirty="0">
              <a:solidFill>
                <a:srgbClr val="5D5D5D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100" dirty="0"/>
          </a:p>
          <a:p>
            <a:pPr>
              <a:lnSpc>
                <a:spcPts val="705"/>
              </a:lnSpc>
            </a:pPr>
            <a:endParaRPr lang="en-US" altLang="zh-CN" sz="1100" dirty="0"/>
          </a:p>
          <a:p>
            <a:pPr>
              <a:lnSpc>
                <a:spcPts val="705"/>
              </a:lnSpc>
            </a:pPr>
            <a:endParaRPr lang="en-US" altLang="zh-CN" sz="1100" dirty="0"/>
          </a:p>
          <a:p>
            <a:pPr>
              <a:lnSpc>
                <a:spcPts val="705"/>
              </a:lnSpc>
            </a:pPr>
            <a:endParaRPr lang="en-US" altLang="zh-CN" sz="1100" dirty="0"/>
          </a:p>
          <a:p>
            <a:pPr>
              <a:lnSpc>
                <a:spcPts val="705"/>
              </a:lnSpc>
            </a:pPr>
            <a:endParaRPr lang="en-US" altLang="zh-CN" sz="1100" dirty="0"/>
          </a:p>
          <a:p>
            <a:pPr>
              <a:lnSpc>
                <a:spcPts val="3165"/>
              </a:lnSpc>
              <a:tabLst>
                <a:tab pos="267335" algn="l"/>
                <a:tab pos="892810" algn="l"/>
                <a:tab pos="3874770" algn="l"/>
                <a:tab pos="4428490" algn="l"/>
              </a:tabLst>
            </a:pPr>
            <a:r>
              <a:rPr lang="en-US" altLang="zh-CN" sz="1100" dirty="0"/>
              <a:t>			</a:t>
            </a:r>
            <a:endParaRPr 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830586" y="3527227"/>
            <a:ext cx="2544961" cy="1616273"/>
          </a:xfrm>
          <a:prstGeom prst="rect">
            <a:avLst/>
          </a:prstGeom>
          <a:noFill/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1352" y="5197078"/>
            <a:ext cx="1732359" cy="1580555"/>
          </a:xfrm>
          <a:prstGeom prst="rect">
            <a:avLst/>
          </a:prstGeom>
          <a:noFill/>
        </p:spPr>
      </p:pic>
      <p:sp>
        <p:nvSpPr>
          <p:cNvPr id="7" name="TextBox 1"/>
          <p:cNvSpPr txBox="1"/>
          <p:nvPr/>
        </p:nvSpPr>
        <p:spPr>
          <a:xfrm>
            <a:off x="4616649" y="5563196"/>
            <a:ext cx="2341988" cy="77963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85"/>
              </a:lnSpc>
              <a:tabLst>
                <a:tab pos="374650" algn="l"/>
              </a:tabLst>
            </a:pPr>
            <a:r>
              <a:rPr lang="en-US" altLang="zh-CN" sz="246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Minimize</a:t>
            </a:r>
            <a:r>
              <a:rPr lang="en-US" altLang="zh-CN" sz="24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6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latency</a:t>
            </a:r>
            <a:endParaRPr lang="en-US" altLang="zh-CN" sz="246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2955"/>
              </a:lnSpc>
              <a:tabLst>
                <a:tab pos="374650" algn="l"/>
              </a:tabLst>
            </a:pPr>
            <a:r>
              <a:rPr lang="en-US" altLang="zh-CN" sz="1265" dirty="0"/>
              <a:t>	</a:t>
            </a:r>
            <a:r>
              <a:rPr lang="en-US" altLang="zh-CN" sz="246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of</a:t>
            </a:r>
            <a:r>
              <a:rPr lang="en-US" altLang="zh-CN" sz="24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6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a</a:t>
            </a:r>
            <a:r>
              <a:rPr lang="en-US" altLang="zh-CN" sz="246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6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thread</a:t>
            </a:r>
            <a:endParaRPr lang="en-US" altLang="zh-CN" sz="246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16649" y="3888261"/>
            <a:ext cx="3482410" cy="869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165"/>
              </a:lnSpc>
              <a:tabLst>
                <a:tab pos="267335" algn="l"/>
                <a:tab pos="892810" algn="l"/>
                <a:tab pos="3874770" algn="l"/>
                <a:tab pos="4428490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Maximize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throughput</a:t>
            </a:r>
            <a:endParaRPr lang="en-US" altLang="zh-CN" sz="240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2955"/>
              </a:lnSpc>
              <a:tabLst>
                <a:tab pos="267335" algn="l"/>
                <a:tab pos="892810" algn="l"/>
                <a:tab pos="3874770" algn="l"/>
                <a:tab pos="4428490" algn="l"/>
              </a:tabLst>
            </a:pPr>
            <a:r>
              <a:rPr lang="en-US" altLang="zh-CN" sz="1200" dirty="0"/>
              <a:t>	</a:t>
            </a:r>
            <a:r>
              <a:rPr lang="en-US" altLang="zh-CN" sz="240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of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all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threads</a:t>
            </a:r>
            <a:endParaRPr lang="en-US" sz="2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 GPU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4679157" y="2161175"/>
            <a:ext cx="1728179" cy="29874"/>
          </a:xfrm>
          <a:custGeom>
            <a:avLst/>
            <a:gdLst>
              <a:gd name="connsiteX0" fmla="*/ 2445155 w 2457855"/>
              <a:gd name="connsiteY0" fmla="*/ 29788 h 42488"/>
              <a:gd name="connsiteX1" fmla="*/ 2432455 w 2457855"/>
              <a:gd name="connsiteY1" fmla="*/ 29700 h 42488"/>
              <a:gd name="connsiteX2" fmla="*/ 12700 w 2457855"/>
              <a:gd name="connsiteY2" fmla="*/ 12700 h 424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457855" h="42488">
                <a:moveTo>
                  <a:pt x="2445155" y="29788"/>
                </a:moveTo>
                <a:lnTo>
                  <a:pt x="2432455" y="29700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4" name="Freeform 3"/>
          <p:cNvSpPr/>
          <p:nvPr/>
        </p:nvSpPr>
        <p:spPr>
          <a:xfrm>
            <a:off x="6367744" y="2139044"/>
            <a:ext cx="86024" cy="85724"/>
          </a:xfrm>
          <a:custGeom>
            <a:avLst/>
            <a:gdLst>
              <a:gd name="connsiteX0" fmla="*/ 0 w 122345"/>
              <a:gd name="connsiteY0" fmla="*/ 121918 h 121918"/>
              <a:gd name="connsiteX1" fmla="*/ 122345 w 122345"/>
              <a:gd name="connsiteY1" fmla="*/ 61817 h 121918"/>
              <a:gd name="connsiteX2" fmla="*/ 855 w 122345"/>
              <a:gd name="connsiteY2" fmla="*/ 0 h 121918"/>
              <a:gd name="connsiteX3" fmla="*/ 30908 w 122345"/>
              <a:gd name="connsiteY3" fmla="*/ 61174 h 121918"/>
              <a:gd name="connsiteX4" fmla="*/ 0 w 122345"/>
              <a:gd name="connsiteY4" fmla="*/ 121918 h 1219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2345" h="121918">
                <a:moveTo>
                  <a:pt x="0" y="121918"/>
                </a:moveTo>
                <a:lnTo>
                  <a:pt x="122345" y="61817"/>
                </a:lnTo>
                <a:lnTo>
                  <a:pt x="855" y="0"/>
                </a:lnTo>
                <a:lnTo>
                  <a:pt x="30908" y="61174"/>
                </a:lnTo>
                <a:lnTo>
                  <a:pt x="0" y="12191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5875735" y="2738122"/>
            <a:ext cx="856117" cy="21344"/>
          </a:xfrm>
          <a:custGeom>
            <a:avLst/>
            <a:gdLst>
              <a:gd name="connsiteX0" fmla="*/ 1204889 w 1217589"/>
              <a:gd name="connsiteY0" fmla="*/ 12700 h 30356"/>
              <a:gd name="connsiteX1" fmla="*/ 1192189 w 1217589"/>
              <a:gd name="connsiteY1" fmla="*/ 12753 h 30356"/>
              <a:gd name="connsiteX2" fmla="*/ 12700 w 1217589"/>
              <a:gd name="connsiteY2" fmla="*/ 17656 h 30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217589" h="30356">
                <a:moveTo>
                  <a:pt x="1204889" y="12700"/>
                </a:moveTo>
                <a:lnTo>
                  <a:pt x="1192189" y="12753"/>
                </a:lnTo>
                <a:lnTo>
                  <a:pt x="12700" y="1765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6692384" y="2704315"/>
            <a:ext cx="85902" cy="85724"/>
          </a:xfrm>
          <a:custGeom>
            <a:avLst/>
            <a:gdLst>
              <a:gd name="connsiteX0" fmla="*/ 506 w 122172"/>
              <a:gd name="connsiteY0" fmla="*/ 121918 h 121918"/>
              <a:gd name="connsiteX1" fmla="*/ 122172 w 122172"/>
              <a:gd name="connsiteY1" fmla="*/ 60453 h 121918"/>
              <a:gd name="connsiteX2" fmla="*/ 0 w 122172"/>
              <a:gd name="connsiteY2" fmla="*/ 0 h 121918"/>
              <a:gd name="connsiteX3" fmla="*/ 30732 w 122172"/>
              <a:gd name="connsiteY3" fmla="*/ 60833 h 121918"/>
              <a:gd name="connsiteX4" fmla="*/ 506 w 122172"/>
              <a:gd name="connsiteY4" fmla="*/ 121918 h 1219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2172" h="121918">
                <a:moveTo>
                  <a:pt x="506" y="121918"/>
                </a:moveTo>
                <a:lnTo>
                  <a:pt x="122172" y="60453"/>
                </a:lnTo>
                <a:lnTo>
                  <a:pt x="0" y="0"/>
                </a:lnTo>
                <a:lnTo>
                  <a:pt x="30732" y="60833"/>
                </a:lnTo>
                <a:lnTo>
                  <a:pt x="506" y="12191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41102" y="4500743"/>
            <a:ext cx="1991320" cy="1482328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48508" y="4411446"/>
            <a:ext cx="2071688" cy="1607344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41102" y="1024577"/>
            <a:ext cx="5802422" cy="31880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5"/>
              </a:lnSpc>
            </a:pPr>
            <a:endParaRPr lang="en-US" altLang="zh-CN" sz="1265" dirty="0">
              <a:latin typeface="Helvetica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Helvetica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Helvetica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Helvetica" pitchFamily="18" charset="0"/>
            </a:endParaRPr>
          </a:p>
          <a:p>
            <a:pPr>
              <a:lnSpc>
                <a:spcPts val="2955"/>
              </a:lnSpc>
              <a:tabLst>
                <a:tab pos="26733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Helvetica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Helvetica" pitchFamily="18" charset="0"/>
                <a:cs typeface="Arial Unicode MS" pitchFamily="18" charset="0"/>
              </a:rPr>
              <a:t>Latency?</a:t>
            </a:r>
            <a:r>
              <a:rPr lang="en-US" altLang="zh-CN" sz="225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Helvetica" pitchFamily="18" charset="0"/>
                <a:cs typeface="Arial Unicode MS" pitchFamily="18" charset="0"/>
              </a:rPr>
              <a:t>Throughput?</a:t>
            </a:r>
            <a:endParaRPr lang="en-US" altLang="zh-CN" sz="2250" dirty="0">
              <a:solidFill>
                <a:srgbClr val="000000"/>
              </a:solidFill>
              <a:latin typeface="Helvetica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Helvetica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Helvetica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Helvetica" pitchFamily="18" charset="0"/>
            </a:endParaRPr>
          </a:p>
          <a:p>
            <a:pPr>
              <a:lnSpc>
                <a:spcPts val="2530"/>
              </a:lnSpc>
              <a:tabLst>
                <a:tab pos="267335" algn="l"/>
              </a:tabLst>
            </a:pPr>
            <a:r>
              <a:rPr lang="en-US" altLang="zh-CN" sz="1265" dirty="0">
                <a:latin typeface="Helvetica" pitchFamily="18" charset="0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Arial Unicode MS" pitchFamily="18" charset="0"/>
              </a:rPr>
              <a:t>Latency:</a:t>
            </a:r>
            <a:r>
              <a:rPr lang="en-US" altLang="zh-CN" sz="218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Arial Unicode MS" pitchFamily="18" charset="0"/>
              </a:rPr>
              <a:t>time</a:t>
            </a:r>
            <a:r>
              <a:rPr lang="en-US" altLang="zh-CN" sz="218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Arial Unicode MS" pitchFamily="18" charset="0"/>
              </a:rPr>
              <a:t>to</a:t>
            </a:r>
            <a:r>
              <a:rPr lang="en-US" altLang="zh-CN" sz="218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.LastResort" pitchFamily="18" charset="0"/>
              </a:rPr>
              <a:t>complete</a:t>
            </a:r>
            <a:r>
              <a:rPr lang="en-US" altLang="zh-CN" sz="218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Arial Unicode MS" pitchFamily="18" charset="0"/>
              </a:rPr>
              <a:t>a</a:t>
            </a:r>
            <a:r>
              <a:rPr lang="en-US" altLang="zh-CN" sz="218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Arial Unicode MS" pitchFamily="18" charset="0"/>
              </a:rPr>
              <a:t>task</a:t>
            </a:r>
            <a:endParaRPr lang="en-US" altLang="zh-CN" sz="2180" dirty="0">
              <a:solidFill>
                <a:srgbClr val="000000"/>
              </a:solidFill>
              <a:latin typeface="Helvetica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Helvetica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Helvetica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Helvetica" pitchFamily="18" charset="0"/>
            </a:endParaRPr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>
                <a:latin typeface="Helvetica" pitchFamily="18" charset="0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HanziPen TC" pitchFamily="18" charset="0"/>
              </a:rPr>
              <a:t>Throughput:</a:t>
            </a:r>
            <a:r>
              <a:rPr lang="en-US" altLang="zh-CN" sz="218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.LastResort" pitchFamily="18" charset="0"/>
              </a:rPr>
              <a:t>number</a:t>
            </a:r>
            <a:r>
              <a:rPr lang="en-US" altLang="zh-CN" sz="218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Arial Unicode MS" pitchFamily="18" charset="0"/>
              </a:rPr>
              <a:t>of</a:t>
            </a:r>
            <a:r>
              <a:rPr lang="en-US" altLang="zh-CN" sz="218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.LastResort" pitchFamily="18" charset="0"/>
              </a:rPr>
              <a:t>tasks</a:t>
            </a:r>
            <a:r>
              <a:rPr lang="en-US" altLang="zh-CN" sz="218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Arial Unicode MS" pitchFamily="18" charset="0"/>
              </a:rPr>
              <a:t>in</a:t>
            </a:r>
            <a:r>
              <a:rPr lang="en-US" altLang="zh-CN" sz="218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Arial Unicode MS" pitchFamily="18" charset="0"/>
              </a:rPr>
              <a:t>a</a:t>
            </a:r>
            <a:r>
              <a:rPr lang="en-US" altLang="zh-CN" sz="218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HanziPen TC" pitchFamily="18" charset="0"/>
              </a:rPr>
              <a:t>fixed</a:t>
            </a:r>
            <a:r>
              <a:rPr lang="en-US" altLang="zh-CN" sz="218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Arial Unicode MS" pitchFamily="18" charset="0"/>
              </a:rPr>
              <a:t>time</a:t>
            </a:r>
            <a:endParaRPr lang="en-US" altLang="zh-CN" sz="2180" dirty="0">
              <a:solidFill>
                <a:srgbClr val="000000"/>
              </a:solidFill>
              <a:latin typeface="Helvetica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Helvetica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Helvetica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Helvetica" pitchFamily="18" charset="0"/>
            </a:endParaRPr>
          </a:p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Helvetica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Helvetica" pitchFamily="18" charset="0"/>
                <a:cs typeface=".LastResort" pitchFamily="18" charset="0"/>
              </a:rPr>
              <a:t>Decisions!?!</a:t>
            </a:r>
            <a:endParaRPr lang="en-US" altLang="zh-CN" sz="2250" dirty="0">
              <a:solidFill>
                <a:srgbClr val="000000"/>
              </a:solidFill>
              <a:latin typeface="Helvetica" pitchFamily="18" charset="0"/>
              <a:cs typeface=".LastResort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Helvetica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Helvetica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Helvetica" pitchFamily="18" charset="0"/>
            </a:endParaRPr>
          </a:p>
          <a:p>
            <a:pPr>
              <a:lnSpc>
                <a:spcPts val="2530"/>
              </a:lnSpc>
              <a:tabLst>
                <a:tab pos="267335" algn="l"/>
              </a:tabLst>
            </a:pPr>
            <a:r>
              <a:rPr lang="en-US" altLang="zh-CN" sz="1265" dirty="0">
                <a:latin typeface="Helvetica" pitchFamily="18" charset="0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.LastResort" pitchFamily="18" charset="0"/>
              </a:rPr>
              <a:t>Depends</a:t>
            </a:r>
            <a:r>
              <a:rPr lang="en-US" altLang="zh-CN" sz="218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.LastResort" pitchFamily="18" charset="0"/>
              </a:rPr>
              <a:t>on</a:t>
            </a:r>
            <a:r>
              <a:rPr lang="en-US" altLang="zh-CN" sz="218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.LastResort" pitchFamily="18" charset="0"/>
              </a:rPr>
              <a:t>the</a:t>
            </a:r>
            <a:r>
              <a:rPr lang="en-US" altLang="zh-CN" sz="2180" dirty="0">
                <a:latin typeface="Helvetica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HanziPen TC" pitchFamily="18" charset="0"/>
              </a:rPr>
              <a:t>problem</a:t>
            </a:r>
            <a:endParaRPr lang="en-US" altLang="zh-CN" sz="2180" dirty="0">
              <a:solidFill>
                <a:srgbClr val="000000"/>
              </a:solidFill>
              <a:latin typeface="Helvetica" pitchFamily="18" charset="0"/>
              <a:cs typeface="HanziPen TC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6545461" y="2018289"/>
            <a:ext cx="2295500" cy="9951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55"/>
              </a:lnSpc>
              <a:tabLst>
                <a:tab pos="321310" algn="l"/>
              </a:tabLst>
            </a:pPr>
            <a:r>
              <a:rPr lang="en-US" altLang="zh-CN" sz="2530" b="1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Execution</a:t>
            </a:r>
            <a:r>
              <a:rPr lang="en-US" altLang="zh-CN" sz="25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0" b="1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time</a:t>
            </a:r>
            <a:endParaRPr lang="en-US" altLang="zh-CN" sz="2530" b="1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3025"/>
              </a:lnSpc>
              <a:tabLst>
                <a:tab pos="321310" algn="l"/>
              </a:tabLst>
            </a:pPr>
            <a:r>
              <a:rPr lang="en-US" altLang="zh-CN" sz="1265" dirty="0"/>
              <a:t>	</a:t>
            </a:r>
            <a:r>
              <a:rPr lang="en-US" altLang="zh-CN" sz="2530" b="1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Bandwidth</a:t>
            </a:r>
            <a:endParaRPr lang="en-US" altLang="zh-CN" sz="2530" b="1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4572000" y="4438235"/>
            <a:ext cx="4397038" cy="24197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10"/>
              </a:lnSpc>
              <a:tabLst>
                <a:tab pos="106680" algn="l"/>
                <a:tab pos="142240" algn="l"/>
                <a:tab pos="294640" algn="l"/>
                <a:tab pos="4053840" algn="l"/>
              </a:tabLst>
            </a:pPr>
            <a:r>
              <a:rPr lang="en-US" altLang="zh-CN" sz="1265" dirty="0"/>
              <a:t>			</a:t>
            </a:r>
            <a:r>
              <a:rPr lang="en-US" altLang="zh-CN" sz="239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“If</a:t>
            </a:r>
            <a:r>
              <a:rPr lang="en-US" altLang="zh-CN" sz="2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you</a:t>
            </a:r>
            <a:r>
              <a:rPr lang="en-US" altLang="zh-CN" sz="2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39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were</a:t>
            </a:r>
            <a:r>
              <a:rPr lang="en-US" altLang="zh-CN" sz="2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plowing</a:t>
            </a:r>
            <a:r>
              <a:rPr lang="en-US" altLang="zh-CN" sz="2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a</a:t>
            </a:r>
            <a:r>
              <a:rPr lang="en-US" altLang="zh-CN" sz="2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ﬁeld,</a:t>
            </a:r>
            <a:endParaRPr lang="en-US" altLang="zh-CN" sz="239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2885"/>
              </a:lnSpc>
              <a:tabLst>
                <a:tab pos="106680" algn="l"/>
                <a:tab pos="142240" algn="l"/>
                <a:tab pos="294640" algn="l"/>
                <a:tab pos="4053840" algn="l"/>
              </a:tabLst>
            </a:pPr>
            <a:r>
              <a:rPr lang="en-US" altLang="zh-CN" sz="239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which</a:t>
            </a:r>
            <a:r>
              <a:rPr lang="en-US" altLang="zh-CN" sz="2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would</a:t>
            </a:r>
            <a:r>
              <a:rPr lang="en-US" altLang="zh-CN" sz="2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you</a:t>
            </a:r>
            <a:r>
              <a:rPr lang="en-US" altLang="zh-CN" sz="2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rather</a:t>
            </a:r>
            <a:r>
              <a:rPr lang="en-US" altLang="zh-CN" sz="2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use:</a:t>
            </a:r>
            <a:r>
              <a:rPr lang="en-US" altLang="zh-CN" sz="2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two</a:t>
            </a:r>
            <a:endParaRPr lang="en-US" altLang="zh-CN" sz="239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2885"/>
              </a:lnSpc>
              <a:tabLst>
                <a:tab pos="106680" algn="l"/>
                <a:tab pos="142240" algn="l"/>
                <a:tab pos="294640" algn="l"/>
                <a:tab pos="4053840" algn="l"/>
              </a:tabLst>
            </a:pPr>
            <a:r>
              <a:rPr lang="en-US" altLang="zh-CN" sz="1265" dirty="0"/>
              <a:t>	</a:t>
            </a:r>
            <a:r>
              <a:rPr lang="en-US" altLang="zh-CN" sz="239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strong</a:t>
            </a:r>
            <a:r>
              <a:rPr lang="en-US" altLang="zh-CN" sz="2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oxen</a:t>
            </a:r>
            <a:r>
              <a:rPr lang="en-US" altLang="zh-CN" sz="2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or</a:t>
            </a:r>
            <a:r>
              <a:rPr lang="en-US" altLang="zh-CN" sz="2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1024</a:t>
            </a:r>
            <a:r>
              <a:rPr lang="en-US" altLang="zh-CN" sz="239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39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chicken?”</a:t>
            </a:r>
            <a:endParaRPr lang="en-US" altLang="zh-CN" sz="239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955"/>
              </a:lnSpc>
              <a:tabLst>
                <a:tab pos="106680" algn="l"/>
                <a:tab pos="142240" algn="l"/>
                <a:tab pos="294640" algn="l"/>
                <a:tab pos="4053840" algn="l"/>
              </a:tabLst>
            </a:pPr>
            <a:r>
              <a:rPr lang="en-US" altLang="zh-CN" sz="1265" dirty="0"/>
              <a:t>		</a:t>
            </a:r>
            <a:r>
              <a:rPr lang="en-US" altLang="zh-CN" sz="2180" i="1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Seymour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i="1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Cray</a:t>
            </a:r>
            <a:endParaRPr lang="en-US" altLang="zh-CN" sz="2180" i="1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265"/>
              </a:lnSpc>
              <a:tabLst>
                <a:tab pos="106680" algn="l"/>
                <a:tab pos="142240" algn="l"/>
                <a:tab pos="294640" algn="l"/>
                <a:tab pos="4053840" algn="l"/>
              </a:tabLst>
            </a:pPr>
            <a:r>
              <a:rPr lang="en-US" altLang="zh-CN" sz="1265" dirty="0"/>
              <a:t>				</a:t>
            </a:r>
            <a:r>
              <a:rPr lang="en-US" altLang="zh-CN" sz="1195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20</a:t>
            </a:r>
            <a:endParaRPr lang="en-US" altLang="zh-CN" sz="1195" dirty="0">
              <a:solidFill>
                <a:srgbClr val="000000"/>
              </a:solidFill>
              <a:latin typeface=".Hiragino Sans GB Interface" pitchFamily="18" charset="0"/>
              <a:cs typeface=".Hiragino Sans GB Interface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 GPU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05658" y="1469738"/>
            <a:ext cx="6283387" cy="47141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955"/>
              </a:lnSpc>
              <a:tabLst>
                <a:tab pos="267335" algn="l"/>
                <a:tab pos="892810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1024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chicken?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We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better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have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a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strategy!</a:t>
            </a:r>
            <a:endParaRPr lang="en-US" altLang="zh-CN" sz="2250" dirty="0">
              <a:solidFill>
                <a:srgbClr val="000000"/>
              </a:solidFill>
              <a:latin typeface=".Hiragino Sans GB Interface" pitchFamily="18" charset="0"/>
              <a:cs typeface=".Hiragino Sans GB Interfac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267335" algn="l"/>
                <a:tab pos="892810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Rethink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our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algorithms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to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be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more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parallel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friendly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  <a:tab pos="892810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Massively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parallel: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3165"/>
              </a:lnSpc>
              <a:tabLst>
                <a:tab pos="267335" algn="l"/>
                <a:tab pos="892810" algn="l"/>
              </a:tabLst>
            </a:pPr>
            <a:r>
              <a:rPr lang="en-US" altLang="zh-CN" sz="1265" dirty="0"/>
              <a:t>		</a:t>
            </a:r>
            <a:r>
              <a:rPr lang="en-US" altLang="zh-CN" sz="2110" dirty="0">
                <a:solidFill>
                  <a:srgbClr val="5D5D5D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parallelism</a:t>
            </a:r>
            <a:endParaRPr lang="en-US" altLang="zh-CN" sz="2110" dirty="0">
              <a:solidFill>
                <a:srgbClr val="5D5D5D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267335" algn="l"/>
                <a:tab pos="892810" algn="l"/>
              </a:tabLst>
            </a:pPr>
            <a:r>
              <a:rPr lang="en-US" altLang="zh-CN" sz="1265" dirty="0"/>
              <a:t>		</a:t>
            </a:r>
            <a:r>
              <a:rPr lang="en-US" altLang="zh-CN" sz="2110" dirty="0">
                <a:solidFill>
                  <a:srgbClr val="5D5D5D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Load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balancing</a:t>
            </a:r>
            <a:endParaRPr lang="en-US" altLang="zh-CN" sz="2110" dirty="0">
              <a:solidFill>
                <a:srgbClr val="5D5D5D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267335" algn="l"/>
                <a:tab pos="892810" algn="l"/>
              </a:tabLst>
            </a:pPr>
            <a:r>
              <a:rPr lang="en-US" altLang="zh-CN" sz="1265" dirty="0"/>
              <a:t>		</a:t>
            </a:r>
            <a:r>
              <a:rPr lang="en-US" altLang="zh-CN" sz="2110" dirty="0">
                <a:solidFill>
                  <a:srgbClr val="5D5D5D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Regular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computations</a:t>
            </a:r>
            <a:endParaRPr lang="en-US" altLang="zh-CN" sz="2110" dirty="0">
              <a:solidFill>
                <a:srgbClr val="5D5D5D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460"/>
              </a:lnSpc>
              <a:tabLst>
                <a:tab pos="267335" algn="l"/>
                <a:tab pos="892810" algn="l"/>
              </a:tabLst>
            </a:pPr>
            <a:r>
              <a:rPr lang="en-US" altLang="zh-CN" sz="1265" dirty="0"/>
              <a:t>		</a:t>
            </a:r>
            <a:r>
              <a:rPr lang="en-US" altLang="zh-CN" sz="2110" dirty="0">
                <a:solidFill>
                  <a:srgbClr val="5D5D5D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access</a:t>
            </a:r>
            <a:endParaRPr lang="en-US" altLang="zh-CN" sz="2110" dirty="0">
              <a:solidFill>
                <a:srgbClr val="5D5D5D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267335" algn="l"/>
                <a:tab pos="892810" algn="l"/>
              </a:tabLst>
            </a:pPr>
            <a:r>
              <a:rPr lang="en-US" altLang="zh-CN" sz="1265" dirty="0"/>
              <a:t>		</a:t>
            </a:r>
            <a:r>
              <a:rPr lang="en-US" altLang="zh-CN" sz="2110" dirty="0">
                <a:solidFill>
                  <a:srgbClr val="5D5D5D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Avoid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.Hiragino Sans GB Interface" pitchFamily="18" charset="0"/>
                <a:cs typeface=".Hiragino Sans GB Interface" pitchFamily="18" charset="0"/>
              </a:rPr>
              <a:t>conflicts</a:t>
            </a: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267335" algn="l"/>
                <a:tab pos="892810" algn="l"/>
              </a:tabLst>
            </a:pPr>
            <a:r>
              <a:rPr lang="en-US" altLang="zh-CN" sz="1265" dirty="0"/>
              <a:t>		</a:t>
            </a:r>
            <a:r>
              <a:rPr lang="en-US" altLang="zh-CN" sz="2110" dirty="0">
                <a:solidFill>
                  <a:srgbClr val="5D5D5D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Helvetica" pitchFamily="18" charset="0"/>
                <a:cs typeface="Helvetica" pitchFamily="18" charset="0"/>
              </a:rPr>
              <a:t>and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.Apple SD Gothic NeoI" pitchFamily="18" charset="0"/>
                <a:cs typeface=".Apple SD Gothic NeoI" pitchFamily="18" charset="0"/>
              </a:rPr>
              <a:t>so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.Hiragino Sans GB Interface" pitchFamily="18" charset="0"/>
                <a:cs typeface=".Hiragino Sans GB Interface" pitchFamily="18" charset="0"/>
              </a:rPr>
              <a:t>on...</a:t>
            </a:r>
            <a:endParaRPr lang="en-US" altLang="zh-CN" sz="2110" dirty="0">
              <a:solidFill>
                <a:srgbClr val="5D5D5D"/>
              </a:solidFill>
              <a:latin typeface=".Hiragino Sans GB Interface" pitchFamily="18" charset="0"/>
              <a:cs typeface=".Hiragino Sans GB Interface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 CUDA</a:t>
            </a:r>
            <a:r>
              <a:rPr lang="zh-CN" altLang="en-US" dirty="0"/>
              <a:t>编程模型</a:t>
            </a:r>
            <a:endParaRPr lang="zh-CN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57199" y="1371902"/>
            <a:ext cx="7230140" cy="438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Computer</a:t>
            </a:r>
            <a:r>
              <a:rPr lang="en-US" altLang="zh-CN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Unified</a:t>
            </a:r>
            <a:r>
              <a:rPr lang="en-US" altLang="zh-CN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Device</a:t>
            </a:r>
            <a:r>
              <a:rPr lang="en-US" altLang="zh-CN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Architecture</a:t>
            </a:r>
            <a:r>
              <a:rPr lang="en-US" altLang="zh-CN" sz="24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(CUDA)</a:t>
            </a:r>
            <a:endParaRPr lang="en-US" altLang="zh-CN" sz="240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1116" y="1881650"/>
            <a:ext cx="7889358" cy="28734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955"/>
              </a:lnSpc>
              <a:tabLst>
                <a:tab pos="267335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Parallel</a:t>
            </a:r>
            <a:r>
              <a:rPr lang="en-US" altLang="zh-CN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computer</a:t>
            </a:r>
            <a:r>
              <a:rPr lang="en-US" altLang="zh-CN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architecture</a:t>
            </a:r>
            <a:r>
              <a:rPr lang="en-US" altLang="zh-CN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developed</a:t>
            </a:r>
            <a:r>
              <a:rPr lang="en-US" altLang="zh-CN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by</a:t>
            </a:r>
            <a:r>
              <a:rPr lang="en-US" altLang="zh-CN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NVIDIA</a:t>
            </a:r>
            <a:endParaRPr lang="en-US" altLang="zh-CN" sz="180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1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1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1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General</a:t>
            </a:r>
            <a:r>
              <a:rPr lang="en-US" altLang="zh-CN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purpose</a:t>
            </a:r>
            <a:r>
              <a:rPr lang="en-US" altLang="zh-CN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programming</a:t>
            </a:r>
            <a:r>
              <a:rPr lang="en-US" altLang="zh-CN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model</a:t>
            </a:r>
            <a:endParaRPr lang="en-US" altLang="zh-CN" sz="180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1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1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1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Specially</a:t>
            </a:r>
            <a:r>
              <a:rPr lang="en-US" altLang="zh-CN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designed</a:t>
            </a:r>
            <a:r>
              <a:rPr lang="en-US" altLang="zh-CN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</a:t>
            </a:r>
            <a:r>
              <a:rPr lang="en-US" altLang="zh-CN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General</a:t>
            </a:r>
            <a:r>
              <a:rPr lang="en-US" altLang="zh-CN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Purpose</a:t>
            </a:r>
            <a:r>
              <a:rPr lang="en-US" altLang="zh-CN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GPU</a:t>
            </a:r>
            <a:r>
              <a:rPr lang="en-US" altLang="zh-CN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computing:</a:t>
            </a:r>
            <a:endParaRPr lang="en-US" altLang="zh-CN" sz="180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1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1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1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267335" algn="l"/>
              </a:tabLst>
            </a:pPr>
            <a:r>
              <a:rPr lang="en-US" altLang="zh-CN" sz="11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Offers</a:t>
            </a:r>
            <a:r>
              <a:rPr lang="en-US" altLang="zh-CN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compute</a:t>
            </a:r>
            <a:r>
              <a:rPr lang="en-US" altLang="zh-CN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designed</a:t>
            </a:r>
            <a:r>
              <a:rPr lang="en-US" altLang="zh-CN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API</a:t>
            </a:r>
            <a:endParaRPr lang="en-US" altLang="zh-CN" sz="180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1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1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100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1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Explicit</a:t>
            </a:r>
            <a:r>
              <a:rPr lang="en-US" altLang="zh-CN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GPU</a:t>
            </a:r>
            <a:r>
              <a:rPr lang="en-US" altLang="zh-CN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memory</a:t>
            </a:r>
            <a:r>
              <a:rPr lang="en-US" altLang="zh-CN" sz="1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managing</a:t>
            </a:r>
            <a:endParaRPr lang="en-US" altLang="zh-CN" sz="180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34637" y="4949676"/>
            <a:ext cx="1910953" cy="1678781"/>
          </a:xfrm>
          <a:prstGeom prst="rect">
            <a:avLst/>
          </a:prstGeom>
          <a:noFill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38746" y="4753223"/>
            <a:ext cx="3420070" cy="20716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 CUDA</a:t>
            </a:r>
            <a:r>
              <a:rPr lang="zh-CN" altLang="en-US" dirty="0"/>
              <a:t>编程模型</a:t>
            </a:r>
            <a:endParaRPr lang="zh-CN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614267"/>
            <a:ext cx="7772400" cy="407603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9.2 CUDA</a:t>
            </a:r>
            <a:r>
              <a:rPr lang="zh-CN" altLang="en-US" dirty="0"/>
              <a:t>编程模型</a:t>
            </a:r>
            <a:endParaRPr lang="zh-CN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4" name="Freeform 3"/>
          <p:cNvSpPr/>
          <p:nvPr/>
        </p:nvSpPr>
        <p:spPr>
          <a:xfrm>
            <a:off x="401836" y="4491633"/>
            <a:ext cx="821531" cy="544711"/>
          </a:xfrm>
          <a:custGeom>
            <a:avLst/>
            <a:gdLst>
              <a:gd name="connsiteX0" fmla="*/ 0 w 1168400"/>
              <a:gd name="connsiteY0" fmla="*/ 774700 h 774700"/>
              <a:gd name="connsiteX1" fmla="*/ 1168400 w 1168400"/>
              <a:gd name="connsiteY1" fmla="*/ 774700 h 774700"/>
              <a:gd name="connsiteX2" fmla="*/ 1168400 w 1168400"/>
              <a:gd name="connsiteY2" fmla="*/ 0 h 774700"/>
              <a:gd name="connsiteX3" fmla="*/ 0 w 1168400"/>
              <a:gd name="connsiteY3" fmla="*/ 0 h 774700"/>
              <a:gd name="connsiteX4" fmla="*/ 0 w 1168400"/>
              <a:gd name="connsiteY4" fmla="*/ 774700 h 774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68400" h="774700">
                <a:moveTo>
                  <a:pt x="0" y="774700"/>
                </a:moveTo>
                <a:lnTo>
                  <a:pt x="1168400" y="774700"/>
                </a:lnTo>
                <a:lnTo>
                  <a:pt x="1168400" y="0"/>
                </a:lnTo>
                <a:lnTo>
                  <a:pt x="0" y="0"/>
                </a:lnTo>
                <a:lnTo>
                  <a:pt x="0" y="774700"/>
                </a:lnTo>
              </a:path>
            </a:pathLst>
          </a:custGeom>
          <a:solidFill>
            <a:srgbClr val="CBCB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92906" y="4482703"/>
            <a:ext cx="839391" cy="562570"/>
          </a:xfrm>
          <a:custGeom>
            <a:avLst/>
            <a:gdLst>
              <a:gd name="connsiteX0" fmla="*/ 12700 w 1193800"/>
              <a:gd name="connsiteY0" fmla="*/ 12700 h 800100"/>
              <a:gd name="connsiteX1" fmla="*/ 1181100 w 1193800"/>
              <a:gd name="connsiteY1" fmla="*/ 12700 h 800100"/>
              <a:gd name="connsiteX2" fmla="*/ 1181100 w 1193800"/>
              <a:gd name="connsiteY2" fmla="*/ 787400 h 800100"/>
              <a:gd name="connsiteX3" fmla="*/ 12700 w 1193800"/>
              <a:gd name="connsiteY3" fmla="*/ 787400 h 800100"/>
              <a:gd name="connsiteX4" fmla="*/ 12700 w 1193800"/>
              <a:gd name="connsiteY4" fmla="*/ 12700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3800" h="800100">
                <a:moveTo>
                  <a:pt x="12700" y="12700"/>
                </a:moveTo>
                <a:lnTo>
                  <a:pt x="1181100" y="12700"/>
                </a:lnTo>
                <a:lnTo>
                  <a:pt x="1181100" y="787400"/>
                </a:lnTo>
                <a:lnTo>
                  <a:pt x="12700" y="7874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2205633" y="4491633"/>
            <a:ext cx="821531" cy="544711"/>
          </a:xfrm>
          <a:custGeom>
            <a:avLst/>
            <a:gdLst>
              <a:gd name="connsiteX0" fmla="*/ 0 w 1168400"/>
              <a:gd name="connsiteY0" fmla="*/ 774700 h 774700"/>
              <a:gd name="connsiteX1" fmla="*/ 1168400 w 1168400"/>
              <a:gd name="connsiteY1" fmla="*/ 774700 h 774700"/>
              <a:gd name="connsiteX2" fmla="*/ 1168400 w 1168400"/>
              <a:gd name="connsiteY2" fmla="*/ 0 h 774700"/>
              <a:gd name="connsiteX3" fmla="*/ 0 w 1168400"/>
              <a:gd name="connsiteY3" fmla="*/ 0 h 774700"/>
              <a:gd name="connsiteX4" fmla="*/ 0 w 1168400"/>
              <a:gd name="connsiteY4" fmla="*/ 774700 h 774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68400" h="774700">
                <a:moveTo>
                  <a:pt x="0" y="774700"/>
                </a:moveTo>
                <a:lnTo>
                  <a:pt x="1168400" y="774700"/>
                </a:lnTo>
                <a:lnTo>
                  <a:pt x="1168400" y="0"/>
                </a:lnTo>
                <a:lnTo>
                  <a:pt x="0" y="0"/>
                </a:lnTo>
                <a:lnTo>
                  <a:pt x="0" y="774700"/>
                </a:lnTo>
              </a:path>
            </a:pathLst>
          </a:custGeom>
          <a:solidFill>
            <a:srgbClr val="CBCB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2196703" y="4482703"/>
            <a:ext cx="839391" cy="562570"/>
          </a:xfrm>
          <a:custGeom>
            <a:avLst/>
            <a:gdLst>
              <a:gd name="connsiteX0" fmla="*/ 12700 w 1193800"/>
              <a:gd name="connsiteY0" fmla="*/ 12700 h 800100"/>
              <a:gd name="connsiteX1" fmla="*/ 1181100 w 1193800"/>
              <a:gd name="connsiteY1" fmla="*/ 12700 h 800100"/>
              <a:gd name="connsiteX2" fmla="*/ 1181100 w 1193800"/>
              <a:gd name="connsiteY2" fmla="*/ 787400 h 800100"/>
              <a:gd name="connsiteX3" fmla="*/ 12700 w 1193800"/>
              <a:gd name="connsiteY3" fmla="*/ 787400 h 800100"/>
              <a:gd name="connsiteX4" fmla="*/ 12700 w 1193800"/>
              <a:gd name="connsiteY4" fmla="*/ 12700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3800" h="800100">
                <a:moveTo>
                  <a:pt x="12700" y="12700"/>
                </a:moveTo>
                <a:lnTo>
                  <a:pt x="1181100" y="12700"/>
                </a:lnTo>
                <a:lnTo>
                  <a:pt x="1181100" y="787400"/>
                </a:lnTo>
                <a:lnTo>
                  <a:pt x="12700" y="7874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8" name="Freeform 3"/>
          <p:cNvSpPr/>
          <p:nvPr/>
        </p:nvSpPr>
        <p:spPr>
          <a:xfrm>
            <a:off x="1259086" y="4438055"/>
            <a:ext cx="892969" cy="651867"/>
          </a:xfrm>
          <a:custGeom>
            <a:avLst/>
            <a:gdLst>
              <a:gd name="connsiteX0" fmla="*/ 711200 w 1270000"/>
              <a:gd name="connsiteY0" fmla="*/ 611885 h 927100"/>
              <a:gd name="connsiteX1" fmla="*/ 711200 w 1270000"/>
              <a:gd name="connsiteY1" fmla="*/ 927100 h 927100"/>
              <a:gd name="connsiteX2" fmla="*/ 1270000 w 1270000"/>
              <a:gd name="connsiteY2" fmla="*/ 463550 h 927100"/>
              <a:gd name="connsiteX3" fmla="*/ 711200 w 1270000"/>
              <a:gd name="connsiteY3" fmla="*/ 0 h 927100"/>
              <a:gd name="connsiteX4" fmla="*/ 711200 w 1270000"/>
              <a:gd name="connsiteY4" fmla="*/ 315214 h 927100"/>
              <a:gd name="connsiteX5" fmla="*/ 0 w 1270000"/>
              <a:gd name="connsiteY5" fmla="*/ 315214 h 927100"/>
              <a:gd name="connsiteX6" fmla="*/ 0 w 1270000"/>
              <a:gd name="connsiteY6" fmla="*/ 611885 h 927100"/>
              <a:gd name="connsiteX7" fmla="*/ 711200 w 1270000"/>
              <a:gd name="connsiteY7" fmla="*/ 611885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0000" h="927100">
                <a:moveTo>
                  <a:pt x="711200" y="611885"/>
                </a:moveTo>
                <a:lnTo>
                  <a:pt x="711200" y="927100"/>
                </a:lnTo>
                <a:lnTo>
                  <a:pt x="1270000" y="463550"/>
                </a:lnTo>
                <a:lnTo>
                  <a:pt x="711200" y="0"/>
                </a:lnTo>
                <a:lnTo>
                  <a:pt x="711200" y="315214"/>
                </a:lnTo>
                <a:lnTo>
                  <a:pt x="0" y="315214"/>
                </a:lnTo>
                <a:lnTo>
                  <a:pt x="0" y="611885"/>
                </a:lnTo>
                <a:lnTo>
                  <a:pt x="711200" y="611885"/>
                </a:lnTo>
              </a:path>
            </a:pathLst>
          </a:custGeom>
          <a:solidFill>
            <a:srgbClr val="FF810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9" name="Freeform 3"/>
          <p:cNvSpPr/>
          <p:nvPr/>
        </p:nvSpPr>
        <p:spPr>
          <a:xfrm>
            <a:off x="1250156" y="4429125"/>
            <a:ext cx="910828" cy="669727"/>
          </a:xfrm>
          <a:custGeom>
            <a:avLst/>
            <a:gdLst>
              <a:gd name="connsiteX0" fmla="*/ 723900 w 1295400"/>
              <a:gd name="connsiteY0" fmla="*/ 624585 h 952500"/>
              <a:gd name="connsiteX1" fmla="*/ 723900 w 1295400"/>
              <a:gd name="connsiteY1" fmla="*/ 939800 h 952500"/>
              <a:gd name="connsiteX2" fmla="*/ 1282700 w 1295400"/>
              <a:gd name="connsiteY2" fmla="*/ 476250 h 952500"/>
              <a:gd name="connsiteX3" fmla="*/ 723900 w 1295400"/>
              <a:gd name="connsiteY3" fmla="*/ 12700 h 952500"/>
              <a:gd name="connsiteX4" fmla="*/ 723900 w 1295400"/>
              <a:gd name="connsiteY4" fmla="*/ 327914 h 952500"/>
              <a:gd name="connsiteX5" fmla="*/ 12700 w 1295400"/>
              <a:gd name="connsiteY5" fmla="*/ 327914 h 952500"/>
              <a:gd name="connsiteX6" fmla="*/ 12700 w 1295400"/>
              <a:gd name="connsiteY6" fmla="*/ 624585 h 952500"/>
              <a:gd name="connsiteX7" fmla="*/ 723900 w 1295400"/>
              <a:gd name="connsiteY7" fmla="*/ 624585 h 952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95400" h="952500">
                <a:moveTo>
                  <a:pt x="723900" y="624585"/>
                </a:moveTo>
                <a:lnTo>
                  <a:pt x="723900" y="939800"/>
                </a:lnTo>
                <a:lnTo>
                  <a:pt x="1282700" y="476250"/>
                </a:lnTo>
                <a:lnTo>
                  <a:pt x="723900" y="12700"/>
                </a:lnTo>
                <a:lnTo>
                  <a:pt x="723900" y="327914"/>
                </a:lnTo>
                <a:lnTo>
                  <a:pt x="12700" y="327914"/>
                </a:lnTo>
                <a:lnTo>
                  <a:pt x="12700" y="624585"/>
                </a:lnTo>
                <a:lnTo>
                  <a:pt x="723900" y="62458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1" name="Freeform 3"/>
          <p:cNvSpPr/>
          <p:nvPr/>
        </p:nvSpPr>
        <p:spPr>
          <a:xfrm>
            <a:off x="196453" y="5447109"/>
            <a:ext cx="1026914" cy="544711"/>
          </a:xfrm>
          <a:custGeom>
            <a:avLst/>
            <a:gdLst>
              <a:gd name="connsiteX0" fmla="*/ 0 w 1460500"/>
              <a:gd name="connsiteY0" fmla="*/ 774700 h 774700"/>
              <a:gd name="connsiteX1" fmla="*/ 1460500 w 1460500"/>
              <a:gd name="connsiteY1" fmla="*/ 774700 h 774700"/>
              <a:gd name="connsiteX2" fmla="*/ 1460500 w 1460500"/>
              <a:gd name="connsiteY2" fmla="*/ 0 h 774700"/>
              <a:gd name="connsiteX3" fmla="*/ 0 w 1460500"/>
              <a:gd name="connsiteY3" fmla="*/ 0 h 774700"/>
              <a:gd name="connsiteX4" fmla="*/ 0 w 1460500"/>
              <a:gd name="connsiteY4" fmla="*/ 774700 h 774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60500" h="774700">
                <a:moveTo>
                  <a:pt x="0" y="774700"/>
                </a:moveTo>
                <a:lnTo>
                  <a:pt x="1460500" y="774700"/>
                </a:lnTo>
                <a:lnTo>
                  <a:pt x="1460500" y="0"/>
                </a:lnTo>
                <a:lnTo>
                  <a:pt x="0" y="0"/>
                </a:lnTo>
                <a:lnTo>
                  <a:pt x="0" y="774700"/>
                </a:lnTo>
              </a:path>
            </a:pathLst>
          </a:custGeom>
          <a:solidFill>
            <a:srgbClr val="CBCB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2" name="Freeform 3"/>
          <p:cNvSpPr/>
          <p:nvPr/>
        </p:nvSpPr>
        <p:spPr>
          <a:xfrm>
            <a:off x="187524" y="5438180"/>
            <a:ext cx="1044773" cy="562570"/>
          </a:xfrm>
          <a:custGeom>
            <a:avLst/>
            <a:gdLst>
              <a:gd name="connsiteX0" fmla="*/ 12700 w 1485900"/>
              <a:gd name="connsiteY0" fmla="*/ 12700 h 800100"/>
              <a:gd name="connsiteX1" fmla="*/ 1473200 w 1485900"/>
              <a:gd name="connsiteY1" fmla="*/ 12700 h 800100"/>
              <a:gd name="connsiteX2" fmla="*/ 1473200 w 1485900"/>
              <a:gd name="connsiteY2" fmla="*/ 787400 h 800100"/>
              <a:gd name="connsiteX3" fmla="*/ 12700 w 1485900"/>
              <a:gd name="connsiteY3" fmla="*/ 787400 h 800100"/>
              <a:gd name="connsiteX4" fmla="*/ 12700 w 1485900"/>
              <a:gd name="connsiteY4" fmla="*/ 12700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485900" h="800100">
                <a:moveTo>
                  <a:pt x="12700" y="12700"/>
                </a:moveTo>
                <a:lnTo>
                  <a:pt x="1473200" y="12700"/>
                </a:lnTo>
                <a:lnTo>
                  <a:pt x="1473200" y="787400"/>
                </a:lnTo>
                <a:lnTo>
                  <a:pt x="12700" y="7874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3" name="Freeform 3"/>
          <p:cNvSpPr/>
          <p:nvPr/>
        </p:nvSpPr>
        <p:spPr>
          <a:xfrm>
            <a:off x="2205633" y="5447109"/>
            <a:ext cx="821531" cy="544711"/>
          </a:xfrm>
          <a:custGeom>
            <a:avLst/>
            <a:gdLst>
              <a:gd name="connsiteX0" fmla="*/ 0 w 1168400"/>
              <a:gd name="connsiteY0" fmla="*/ 774700 h 774700"/>
              <a:gd name="connsiteX1" fmla="*/ 1168400 w 1168400"/>
              <a:gd name="connsiteY1" fmla="*/ 774700 h 774700"/>
              <a:gd name="connsiteX2" fmla="*/ 1168400 w 1168400"/>
              <a:gd name="connsiteY2" fmla="*/ 0 h 774700"/>
              <a:gd name="connsiteX3" fmla="*/ 0 w 1168400"/>
              <a:gd name="connsiteY3" fmla="*/ 0 h 774700"/>
              <a:gd name="connsiteX4" fmla="*/ 0 w 1168400"/>
              <a:gd name="connsiteY4" fmla="*/ 774700 h 774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68400" h="774700">
                <a:moveTo>
                  <a:pt x="0" y="774700"/>
                </a:moveTo>
                <a:lnTo>
                  <a:pt x="1168400" y="774700"/>
                </a:lnTo>
                <a:lnTo>
                  <a:pt x="1168400" y="0"/>
                </a:lnTo>
                <a:lnTo>
                  <a:pt x="0" y="0"/>
                </a:lnTo>
                <a:lnTo>
                  <a:pt x="0" y="774700"/>
                </a:lnTo>
              </a:path>
            </a:pathLst>
          </a:custGeom>
          <a:solidFill>
            <a:srgbClr val="CBCB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4" name="Freeform 3"/>
          <p:cNvSpPr/>
          <p:nvPr/>
        </p:nvSpPr>
        <p:spPr>
          <a:xfrm>
            <a:off x="2196703" y="5438180"/>
            <a:ext cx="839391" cy="562570"/>
          </a:xfrm>
          <a:custGeom>
            <a:avLst/>
            <a:gdLst>
              <a:gd name="connsiteX0" fmla="*/ 12700 w 1193800"/>
              <a:gd name="connsiteY0" fmla="*/ 12700 h 800100"/>
              <a:gd name="connsiteX1" fmla="*/ 1181100 w 1193800"/>
              <a:gd name="connsiteY1" fmla="*/ 12700 h 800100"/>
              <a:gd name="connsiteX2" fmla="*/ 1181100 w 1193800"/>
              <a:gd name="connsiteY2" fmla="*/ 787400 h 800100"/>
              <a:gd name="connsiteX3" fmla="*/ 12700 w 1193800"/>
              <a:gd name="connsiteY3" fmla="*/ 787400 h 800100"/>
              <a:gd name="connsiteX4" fmla="*/ 12700 w 1193800"/>
              <a:gd name="connsiteY4" fmla="*/ 12700 h 800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93800" h="800100">
                <a:moveTo>
                  <a:pt x="12700" y="12700"/>
                </a:moveTo>
                <a:lnTo>
                  <a:pt x="1181100" y="12700"/>
                </a:lnTo>
                <a:lnTo>
                  <a:pt x="1181100" y="787400"/>
                </a:lnTo>
                <a:lnTo>
                  <a:pt x="12700" y="7874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5" name="Freeform 3"/>
          <p:cNvSpPr/>
          <p:nvPr/>
        </p:nvSpPr>
        <p:spPr>
          <a:xfrm>
            <a:off x="1259086" y="5393531"/>
            <a:ext cx="892969" cy="651867"/>
          </a:xfrm>
          <a:custGeom>
            <a:avLst/>
            <a:gdLst>
              <a:gd name="connsiteX0" fmla="*/ 711200 w 1270000"/>
              <a:gd name="connsiteY0" fmla="*/ 611885 h 927100"/>
              <a:gd name="connsiteX1" fmla="*/ 711200 w 1270000"/>
              <a:gd name="connsiteY1" fmla="*/ 927100 h 927100"/>
              <a:gd name="connsiteX2" fmla="*/ 1270000 w 1270000"/>
              <a:gd name="connsiteY2" fmla="*/ 463550 h 927100"/>
              <a:gd name="connsiteX3" fmla="*/ 711200 w 1270000"/>
              <a:gd name="connsiteY3" fmla="*/ 0 h 927100"/>
              <a:gd name="connsiteX4" fmla="*/ 711200 w 1270000"/>
              <a:gd name="connsiteY4" fmla="*/ 315214 h 927100"/>
              <a:gd name="connsiteX5" fmla="*/ 0 w 1270000"/>
              <a:gd name="connsiteY5" fmla="*/ 315214 h 927100"/>
              <a:gd name="connsiteX6" fmla="*/ 0 w 1270000"/>
              <a:gd name="connsiteY6" fmla="*/ 611885 h 927100"/>
              <a:gd name="connsiteX7" fmla="*/ 711200 w 1270000"/>
              <a:gd name="connsiteY7" fmla="*/ 611885 h 92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0000" h="927100">
                <a:moveTo>
                  <a:pt x="711200" y="611885"/>
                </a:moveTo>
                <a:lnTo>
                  <a:pt x="711200" y="927100"/>
                </a:lnTo>
                <a:lnTo>
                  <a:pt x="1270000" y="463550"/>
                </a:lnTo>
                <a:lnTo>
                  <a:pt x="711200" y="0"/>
                </a:lnTo>
                <a:lnTo>
                  <a:pt x="711200" y="315214"/>
                </a:lnTo>
                <a:lnTo>
                  <a:pt x="0" y="315214"/>
                </a:lnTo>
                <a:lnTo>
                  <a:pt x="0" y="611885"/>
                </a:lnTo>
                <a:lnTo>
                  <a:pt x="711200" y="611885"/>
                </a:lnTo>
              </a:path>
            </a:pathLst>
          </a:custGeom>
          <a:solidFill>
            <a:srgbClr val="FF810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6" name="Freeform 3"/>
          <p:cNvSpPr/>
          <p:nvPr/>
        </p:nvSpPr>
        <p:spPr>
          <a:xfrm>
            <a:off x="1250156" y="5384601"/>
            <a:ext cx="910828" cy="669727"/>
          </a:xfrm>
          <a:custGeom>
            <a:avLst/>
            <a:gdLst>
              <a:gd name="connsiteX0" fmla="*/ 723900 w 1295400"/>
              <a:gd name="connsiteY0" fmla="*/ 624585 h 952500"/>
              <a:gd name="connsiteX1" fmla="*/ 723900 w 1295400"/>
              <a:gd name="connsiteY1" fmla="*/ 939800 h 952500"/>
              <a:gd name="connsiteX2" fmla="*/ 1282700 w 1295400"/>
              <a:gd name="connsiteY2" fmla="*/ 476250 h 952500"/>
              <a:gd name="connsiteX3" fmla="*/ 723900 w 1295400"/>
              <a:gd name="connsiteY3" fmla="*/ 12700 h 952500"/>
              <a:gd name="connsiteX4" fmla="*/ 723900 w 1295400"/>
              <a:gd name="connsiteY4" fmla="*/ 327914 h 952500"/>
              <a:gd name="connsiteX5" fmla="*/ 12700 w 1295400"/>
              <a:gd name="connsiteY5" fmla="*/ 327914 h 952500"/>
              <a:gd name="connsiteX6" fmla="*/ 12700 w 1295400"/>
              <a:gd name="connsiteY6" fmla="*/ 624585 h 952500"/>
              <a:gd name="connsiteX7" fmla="*/ 723900 w 1295400"/>
              <a:gd name="connsiteY7" fmla="*/ 624585 h 952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95400" h="952500">
                <a:moveTo>
                  <a:pt x="723900" y="624585"/>
                </a:moveTo>
                <a:lnTo>
                  <a:pt x="723900" y="939800"/>
                </a:lnTo>
                <a:lnTo>
                  <a:pt x="1282700" y="476250"/>
                </a:lnTo>
                <a:lnTo>
                  <a:pt x="723900" y="12700"/>
                </a:lnTo>
                <a:lnTo>
                  <a:pt x="723900" y="327914"/>
                </a:lnTo>
                <a:lnTo>
                  <a:pt x="12700" y="327914"/>
                </a:lnTo>
                <a:lnTo>
                  <a:pt x="12700" y="624585"/>
                </a:lnTo>
                <a:lnTo>
                  <a:pt x="723900" y="62458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188024" y="1419820"/>
            <a:ext cx="4250531" cy="4348758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187524" y="1403342"/>
            <a:ext cx="3365024" cy="285462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17780" algn="l"/>
                <a:tab pos="187325" algn="l"/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CUDA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Main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features</a:t>
            </a: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17780" algn="l"/>
                <a:tab pos="187325" algn="l"/>
                <a:tab pos="267335" algn="l"/>
                <a:tab pos="45529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C/C++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with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extensions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17780" algn="l"/>
                <a:tab pos="187325" algn="l"/>
                <a:tab pos="267335" algn="l"/>
                <a:tab pos="45529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Heterogeneous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17780" algn="l"/>
                <a:tab pos="187325" algn="l"/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programming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model: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17780" algn="l"/>
                <a:tab pos="187325" algn="l"/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Operates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CPU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(host)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17780" algn="l"/>
                <a:tab pos="187325" algn="l"/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	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and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GPU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(device)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241102" y="4607719"/>
            <a:ext cx="981038" cy="13449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85"/>
              </a:lnSpc>
              <a:tabLst>
                <a:tab pos="240665" algn="l"/>
              </a:tabLst>
            </a:pPr>
            <a:r>
              <a:rPr lang="en-US" altLang="zh-CN" sz="1265" dirty="0"/>
              <a:t>	</a:t>
            </a:r>
            <a:r>
              <a:rPr lang="en-US" altLang="zh-CN" sz="2530" i="1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Host</a:t>
            </a:r>
            <a:endParaRPr lang="en-US" altLang="zh-CN" sz="2530" i="1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3305"/>
              </a:lnSpc>
              <a:tabLst>
                <a:tab pos="240665" algn="l"/>
              </a:tabLst>
            </a:pPr>
            <a:r>
              <a:rPr lang="en-US" altLang="zh-CN" sz="2530" i="1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Device</a:t>
            </a:r>
            <a:endParaRPr lang="en-US" altLang="zh-CN" sz="2530" i="1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2277070" y="4607719"/>
            <a:ext cx="690895" cy="13449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885"/>
              </a:lnSpc>
            </a:pPr>
            <a:r>
              <a:rPr lang="en-US" altLang="zh-CN" sz="2530" i="1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CPU</a:t>
            </a:r>
            <a:endParaRPr lang="en-US" altLang="zh-CN" sz="2530" i="1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3305"/>
              </a:lnSpc>
            </a:pPr>
            <a:r>
              <a:rPr lang="en-US" altLang="zh-CN" sz="2530" i="1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GPU</a:t>
            </a:r>
            <a:endParaRPr lang="en-US" altLang="zh-CN" sz="2530" i="1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7940073" y="1459781"/>
            <a:ext cx="339125" cy="1554636"/>
          </a:xfrm>
          <a:custGeom>
            <a:avLst/>
            <a:gdLst>
              <a:gd name="connsiteX0" fmla="*/ 266319 w 482311"/>
              <a:gd name="connsiteY0" fmla="*/ 2202269 h 2211038"/>
              <a:gd name="connsiteX1" fmla="*/ 252091 w 482311"/>
              <a:gd name="connsiteY1" fmla="*/ 1884066 h 2211038"/>
              <a:gd name="connsiteX2" fmla="*/ 93580 w 482311"/>
              <a:gd name="connsiteY2" fmla="*/ 1573478 h 2211038"/>
              <a:gd name="connsiteX3" fmla="*/ 262907 w 482311"/>
              <a:gd name="connsiteY3" fmla="*/ 1428186 h 2211038"/>
              <a:gd name="connsiteX4" fmla="*/ 450206 w 482311"/>
              <a:gd name="connsiteY4" fmla="*/ 1289646 h 2211038"/>
              <a:gd name="connsiteX5" fmla="*/ 232674 w 482311"/>
              <a:gd name="connsiteY5" fmla="*/ 1136915 h 2211038"/>
              <a:gd name="connsiteX6" fmla="*/ 8768 w 482311"/>
              <a:gd name="connsiteY6" fmla="*/ 993161 h 2211038"/>
              <a:gd name="connsiteX7" fmla="*/ 155860 w 482311"/>
              <a:gd name="connsiteY7" fmla="*/ 887059 h 2211038"/>
              <a:gd name="connsiteX8" fmla="*/ 426586 w 482311"/>
              <a:gd name="connsiteY8" fmla="*/ 841358 h 2211038"/>
              <a:gd name="connsiteX9" fmla="*/ 406809 w 482311"/>
              <a:gd name="connsiteY9" fmla="*/ 700897 h 2211038"/>
              <a:gd name="connsiteX10" fmla="*/ 67099 w 482311"/>
              <a:gd name="connsiteY10" fmla="*/ 511290 h 2211038"/>
              <a:gd name="connsiteX11" fmla="*/ 357782 w 482311"/>
              <a:gd name="connsiteY11" fmla="*/ 188928 h 2211038"/>
              <a:gd name="connsiteX12" fmla="*/ 231159 w 482311"/>
              <a:gd name="connsiteY12" fmla="*/ 8768 h 22110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482311" h="2211038">
                <a:moveTo>
                  <a:pt x="266319" y="2202269"/>
                </a:moveTo>
                <a:cubicBezTo>
                  <a:pt x="267921" y="2179813"/>
                  <a:pt x="275623" y="1997072"/>
                  <a:pt x="252091" y="1884066"/>
                </a:cubicBezTo>
                <a:cubicBezTo>
                  <a:pt x="215396" y="1707835"/>
                  <a:pt x="94939" y="1632684"/>
                  <a:pt x="93580" y="1573478"/>
                </a:cubicBezTo>
                <a:cubicBezTo>
                  <a:pt x="95439" y="1503541"/>
                  <a:pt x="190517" y="1453567"/>
                  <a:pt x="262907" y="1428186"/>
                </a:cubicBezTo>
                <a:cubicBezTo>
                  <a:pt x="338659" y="1407675"/>
                  <a:pt x="474842" y="1361478"/>
                  <a:pt x="450206" y="1289646"/>
                </a:cubicBezTo>
                <a:cubicBezTo>
                  <a:pt x="416268" y="1216834"/>
                  <a:pt x="315935" y="1176995"/>
                  <a:pt x="232674" y="1136915"/>
                </a:cubicBezTo>
                <a:cubicBezTo>
                  <a:pt x="149810" y="1098563"/>
                  <a:pt x="46015" y="1064294"/>
                  <a:pt x="8768" y="993161"/>
                </a:cubicBezTo>
                <a:cubicBezTo>
                  <a:pt x="-4945" y="931513"/>
                  <a:pt x="92478" y="904645"/>
                  <a:pt x="155860" y="887059"/>
                </a:cubicBezTo>
                <a:cubicBezTo>
                  <a:pt x="247093" y="861983"/>
                  <a:pt x="333802" y="861729"/>
                  <a:pt x="426586" y="841358"/>
                </a:cubicBezTo>
                <a:cubicBezTo>
                  <a:pt x="521151" y="810025"/>
                  <a:pt x="463833" y="730055"/>
                  <a:pt x="406809" y="700897"/>
                </a:cubicBezTo>
                <a:cubicBezTo>
                  <a:pt x="341813" y="634825"/>
                  <a:pt x="103500" y="623152"/>
                  <a:pt x="67099" y="511290"/>
                </a:cubicBezTo>
                <a:cubicBezTo>
                  <a:pt x="14869" y="428344"/>
                  <a:pt x="447811" y="352048"/>
                  <a:pt x="357782" y="188928"/>
                </a:cubicBezTo>
                <a:cubicBezTo>
                  <a:pt x="306066" y="125093"/>
                  <a:pt x="161179" y="-9021"/>
                  <a:pt x="231159" y="8768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8103219" y="2928177"/>
            <a:ext cx="58596" cy="96867"/>
          </a:xfrm>
          <a:custGeom>
            <a:avLst/>
            <a:gdLst>
              <a:gd name="connsiteX0" fmla="*/ 39196 w 83336"/>
              <a:gd name="connsiteY0" fmla="*/ 43791 h 137767"/>
              <a:gd name="connsiteX1" fmla="*/ 6350 w 83336"/>
              <a:gd name="connsiteY1" fmla="*/ 6350 h 137767"/>
              <a:gd name="connsiteX2" fmla="*/ 33084 w 83336"/>
              <a:gd name="connsiteY2" fmla="*/ 131417 h 137767"/>
              <a:gd name="connsiteX3" fmla="*/ 76986 w 83336"/>
              <a:gd name="connsiteY3" fmla="*/ 11206 h 137767"/>
              <a:gd name="connsiteX4" fmla="*/ 39196 w 83336"/>
              <a:gd name="connsiteY4" fmla="*/ 43791 h 13776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3336" h="137767">
                <a:moveTo>
                  <a:pt x="39196" y="43791"/>
                </a:moveTo>
                <a:lnTo>
                  <a:pt x="6350" y="6350"/>
                </a:lnTo>
                <a:lnTo>
                  <a:pt x="33084" y="131417"/>
                </a:lnTo>
                <a:lnTo>
                  <a:pt x="76986" y="11206"/>
                </a:lnTo>
                <a:lnTo>
                  <a:pt x="39196" y="4379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8" name="Freeform 3"/>
          <p:cNvSpPr/>
          <p:nvPr/>
        </p:nvSpPr>
        <p:spPr>
          <a:xfrm>
            <a:off x="-8930" y="0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8643937" y="6491883"/>
            <a:ext cx="1699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25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37555" y="678656"/>
            <a:ext cx="7763023" cy="41370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  <a:tab pos="82105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CUDA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endParaRPr lang="en-US" altLang="zh-CN" sz="267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955"/>
              </a:lnSpc>
              <a:tabLst>
                <a:tab pos="267335" algn="l"/>
                <a:tab pos="82105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CUDA,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kernel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executed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by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267335" algn="l"/>
                <a:tab pos="82105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sequence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executions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  <a:tab pos="82105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Multi-thread: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will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running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same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1760"/>
              </a:lnSpc>
              <a:tabLst>
                <a:tab pos="267335" algn="l"/>
                <a:tab pos="821055" algn="l"/>
              </a:tabLst>
            </a:pPr>
            <a:r>
              <a:rPr lang="en-US" altLang="zh-CN" sz="1265" dirty="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		</a:t>
            </a:r>
            <a:r>
              <a:rPr lang="en-US" altLang="zh-CN" sz="1475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__global__ void  vec_add (float *A, float *B, float *C, int N){  </a:t>
            </a:r>
            <a:endParaRPr lang="en-US" altLang="zh-CN" sz="1475" dirty="0">
              <a:solidFill>
                <a:srgbClr val="000000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>
              <a:lnSpc>
                <a:spcPts val="1760"/>
              </a:lnSpc>
              <a:tabLst>
                <a:tab pos="267335" algn="l"/>
                <a:tab pos="821055" algn="l"/>
              </a:tabLst>
            </a:pPr>
            <a:r>
              <a:rPr lang="en-US" altLang="zh-CN" sz="1265" dirty="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		</a:t>
            </a:r>
            <a:r>
              <a:rPr lang="en-US" altLang="zh-CN" sz="1475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        int i = threadIdx.x + blockDim.x*blockIdx.x;</a:t>
            </a:r>
            <a:endParaRPr lang="en-US" altLang="zh-CN" sz="1475" dirty="0">
              <a:solidFill>
                <a:srgbClr val="000000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>
              <a:lnSpc>
                <a:spcPts val="2110"/>
              </a:lnSpc>
              <a:tabLst>
                <a:tab pos="267335" algn="l"/>
                <a:tab pos="821055" algn="l"/>
              </a:tabLst>
            </a:pPr>
            <a:r>
              <a:rPr lang="en-US" altLang="zh-CN" sz="1265" dirty="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		</a:t>
            </a:r>
            <a:r>
              <a:rPr lang="en-US" altLang="zh-CN" sz="1475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        if (i&gt;=N) {return;}</a:t>
            </a:r>
            <a:endParaRPr lang="en-US" altLang="zh-CN" sz="1475" dirty="0">
              <a:solidFill>
                <a:srgbClr val="000000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>
              <a:lnSpc>
                <a:spcPts val="1760"/>
              </a:lnSpc>
              <a:tabLst>
                <a:tab pos="267335" algn="l"/>
                <a:tab pos="821055" algn="l"/>
              </a:tabLst>
            </a:pPr>
            <a:r>
              <a:rPr lang="en-US" altLang="zh-CN" sz="1265" dirty="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		</a:t>
            </a:r>
            <a:r>
              <a:rPr lang="en-US" altLang="zh-CN" sz="1475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        C[i] = A[i] + B[i];</a:t>
            </a:r>
            <a:endParaRPr lang="en-US" altLang="zh-CN" sz="1475" dirty="0">
              <a:solidFill>
                <a:srgbClr val="000000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>
              <a:lnSpc>
                <a:spcPts val="1685"/>
              </a:lnSpc>
              <a:tabLst>
                <a:tab pos="267335" algn="l"/>
                <a:tab pos="821055" algn="l"/>
              </a:tabLst>
            </a:pPr>
            <a:r>
              <a:rPr lang="en-US" altLang="zh-CN" sz="1265" dirty="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		</a:t>
            </a:r>
            <a:r>
              <a:rPr lang="en-US" altLang="zh-CN" sz="1475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}</a:t>
            </a:r>
            <a:endParaRPr lang="en-US" altLang="zh-CN" sz="1475" dirty="0">
              <a:solidFill>
                <a:srgbClr val="000000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205508" y="5179219"/>
            <a:ext cx="5321970" cy="9220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75"/>
              </a:lnSpc>
              <a:tabLst>
                <a:tab pos="240665" algn="l"/>
                <a:tab pos="723265" algn="l"/>
              </a:tabLst>
            </a:pPr>
            <a:r>
              <a:rPr lang="en-US" altLang="zh-CN" sz="147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void  vec_add (float *A, float *B, float *C, int N){</a:t>
            </a:r>
            <a:endParaRPr lang="en-US" altLang="zh-CN" sz="147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760"/>
              </a:lnSpc>
              <a:tabLst>
                <a:tab pos="240665" algn="l"/>
                <a:tab pos="723265" algn="l"/>
              </a:tabLst>
            </a:pPr>
            <a:r>
              <a:rPr lang="en-US" altLang="zh-CN" sz="1265" dirty="0"/>
              <a:t>	</a:t>
            </a:r>
            <a:r>
              <a:rPr lang="en-US" altLang="zh-CN" sz="147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for (int i=0; i&lt;N; i++)   </a:t>
            </a:r>
            <a:endParaRPr lang="en-US" altLang="zh-CN" sz="147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760"/>
              </a:lnSpc>
              <a:tabLst>
                <a:tab pos="240665" algn="l"/>
                <a:tab pos="723265" algn="l"/>
              </a:tabLst>
            </a:pPr>
            <a:r>
              <a:rPr lang="en-US" altLang="zh-CN" sz="1265" dirty="0"/>
              <a:t>		</a:t>
            </a:r>
            <a:r>
              <a:rPr lang="en-US" altLang="zh-CN" sz="147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  C[i] = A[i] + B[i];</a:t>
            </a:r>
            <a:endParaRPr lang="en-US" altLang="zh-CN" sz="147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760"/>
              </a:lnSpc>
              <a:tabLst>
                <a:tab pos="240665" algn="l"/>
                <a:tab pos="723265" algn="l"/>
              </a:tabLst>
            </a:pPr>
            <a:r>
              <a:rPr lang="en-US" altLang="zh-CN" sz="147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CN" sz="147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800" dirty="0"/>
              <a:t>9.1 GPU</a:t>
            </a:r>
            <a:r>
              <a:rPr lang="zh-CN" altLang="en-US" sz="2800" dirty="0"/>
              <a:t>简介</a:t>
            </a:r>
            <a:endParaRPr lang="en-US" altLang="zh-CN" sz="2800" dirty="0"/>
          </a:p>
          <a:p>
            <a:pPr marL="0" indent="0">
              <a:buNone/>
            </a:pPr>
            <a:r>
              <a:rPr lang="en-US" altLang="zh-CN" sz="2800" dirty="0"/>
              <a:t>9.2</a:t>
            </a:r>
            <a:r>
              <a:rPr lang="zh-CN" altLang="en-US" sz="2800" dirty="0"/>
              <a:t> </a:t>
            </a:r>
            <a:r>
              <a:rPr lang="en-US" altLang="zh-CN" sz="2800" dirty="0"/>
              <a:t>CUDA</a:t>
            </a:r>
            <a:r>
              <a:rPr lang="zh-CN" altLang="en-US" sz="2800" dirty="0"/>
              <a:t>编程模型</a:t>
            </a:r>
            <a:endParaRPr lang="en-US" altLang="zh-CN" sz="2800" dirty="0"/>
          </a:p>
          <a:p>
            <a:pPr marL="0" lvl="1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CN" sz="2800" dirty="0"/>
              <a:t>9.3</a:t>
            </a:r>
            <a:r>
              <a:rPr lang="zh-CN" altLang="en-US" sz="2800" dirty="0"/>
              <a:t> 内存层次结构</a:t>
            </a:r>
            <a:endParaRPr lang="zh-CN" alt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7128756" y="1378040"/>
            <a:ext cx="1521245" cy="1449802"/>
          </a:xfrm>
          <a:custGeom>
            <a:avLst/>
            <a:gdLst>
              <a:gd name="connsiteX0" fmla="*/ 0 w 2163548"/>
              <a:gd name="connsiteY0" fmla="*/ 0 h 2061940"/>
              <a:gd name="connsiteX1" fmla="*/ 2163548 w 2163548"/>
              <a:gd name="connsiteY1" fmla="*/ 0 h 2061940"/>
              <a:gd name="connsiteX2" fmla="*/ 2163548 w 2163548"/>
              <a:gd name="connsiteY2" fmla="*/ 2061940 h 2061940"/>
              <a:gd name="connsiteX3" fmla="*/ 0 w 2163548"/>
              <a:gd name="connsiteY3" fmla="*/ 2061940 h 2061940"/>
              <a:gd name="connsiteX4" fmla="*/ 0 w 2163548"/>
              <a:gd name="connsiteY4" fmla="*/ 0 h 20619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63548" h="2061940">
                <a:moveTo>
                  <a:pt x="0" y="0"/>
                </a:moveTo>
                <a:lnTo>
                  <a:pt x="2163548" y="0"/>
                </a:lnTo>
                <a:lnTo>
                  <a:pt x="2163548" y="2061940"/>
                </a:lnTo>
                <a:lnTo>
                  <a:pt x="0" y="2061940"/>
                </a:lnTo>
                <a:lnTo>
                  <a:pt x="0" y="0"/>
                </a:lnTo>
              </a:path>
            </a:pathLst>
          </a:custGeom>
          <a:solidFill>
            <a:srgbClr val="F2EBD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7124291" y="1373579"/>
            <a:ext cx="1530175" cy="1458731"/>
          </a:xfrm>
          <a:custGeom>
            <a:avLst/>
            <a:gdLst>
              <a:gd name="connsiteX0" fmla="*/ 6350 w 2176249"/>
              <a:gd name="connsiteY0" fmla="*/ 6350 h 2074639"/>
              <a:gd name="connsiteX1" fmla="*/ 2169899 w 2176249"/>
              <a:gd name="connsiteY1" fmla="*/ 6350 h 2074639"/>
              <a:gd name="connsiteX2" fmla="*/ 2169899 w 2176249"/>
              <a:gd name="connsiteY2" fmla="*/ 2068289 h 2074639"/>
              <a:gd name="connsiteX3" fmla="*/ 6350 w 2176249"/>
              <a:gd name="connsiteY3" fmla="*/ 2068289 h 2074639"/>
              <a:gd name="connsiteX4" fmla="*/ 6350 w 2176249"/>
              <a:gd name="connsiteY4" fmla="*/ 6350 h 207463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76249" h="2074639">
                <a:moveTo>
                  <a:pt x="6350" y="6350"/>
                </a:moveTo>
                <a:lnTo>
                  <a:pt x="2169899" y="6350"/>
                </a:lnTo>
                <a:lnTo>
                  <a:pt x="2169899" y="2068289"/>
                </a:lnTo>
                <a:lnTo>
                  <a:pt x="6350" y="2068289"/>
                </a:lnTo>
                <a:lnTo>
                  <a:pt x="6350" y="63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8" name="Freeform 3"/>
          <p:cNvSpPr/>
          <p:nvPr/>
        </p:nvSpPr>
        <p:spPr>
          <a:xfrm>
            <a:off x="7231860" y="1454190"/>
            <a:ext cx="272083" cy="1249490"/>
          </a:xfrm>
          <a:custGeom>
            <a:avLst/>
            <a:gdLst>
              <a:gd name="connsiteX0" fmla="*/ 213481 w 386963"/>
              <a:gd name="connsiteY0" fmla="*/ 1768284 h 1777052"/>
              <a:gd name="connsiteX1" fmla="*/ 202172 w 386963"/>
              <a:gd name="connsiteY1" fmla="*/ 1513036 h 1777052"/>
              <a:gd name="connsiteX2" fmla="*/ 76180 w 386963"/>
              <a:gd name="connsiteY2" fmla="*/ 1263859 h 1777052"/>
              <a:gd name="connsiteX3" fmla="*/ 210771 w 386963"/>
              <a:gd name="connsiteY3" fmla="*/ 1147354 h 1777052"/>
              <a:gd name="connsiteX4" fmla="*/ 359605 w 386963"/>
              <a:gd name="connsiteY4" fmla="*/ 1036223 h 1777052"/>
              <a:gd name="connsiteX5" fmla="*/ 186738 w 386963"/>
              <a:gd name="connsiteY5" fmla="*/ 913700 h 1777052"/>
              <a:gd name="connsiteX6" fmla="*/ 8768 w 386963"/>
              <a:gd name="connsiteY6" fmla="*/ 798397 h 1777052"/>
              <a:gd name="connsiteX7" fmla="*/ 125683 w 386963"/>
              <a:gd name="connsiteY7" fmla="*/ 713288 h 1777052"/>
              <a:gd name="connsiteX8" fmla="*/ 340869 w 386963"/>
              <a:gd name="connsiteY8" fmla="*/ 676629 h 1777052"/>
              <a:gd name="connsiteX9" fmla="*/ 325149 w 386963"/>
              <a:gd name="connsiteY9" fmla="*/ 563948 h 1777052"/>
              <a:gd name="connsiteX10" fmla="*/ 55091 w 386963"/>
              <a:gd name="connsiteY10" fmla="*/ 411865 h 1777052"/>
              <a:gd name="connsiteX11" fmla="*/ 286181 w 386963"/>
              <a:gd name="connsiteY11" fmla="*/ 153242 h 1777052"/>
              <a:gd name="connsiteX12" fmla="*/ 185536 w 386963"/>
              <a:gd name="connsiteY12" fmla="*/ 8768 h 1777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86963" h="1777052">
                <a:moveTo>
                  <a:pt x="213481" y="1768284"/>
                </a:moveTo>
                <a:cubicBezTo>
                  <a:pt x="214714" y="1750272"/>
                  <a:pt x="220877" y="1603685"/>
                  <a:pt x="202172" y="1513036"/>
                </a:cubicBezTo>
                <a:cubicBezTo>
                  <a:pt x="173005" y="1371674"/>
                  <a:pt x="77250" y="1311392"/>
                  <a:pt x="76180" y="1263859"/>
                </a:cubicBezTo>
                <a:cubicBezTo>
                  <a:pt x="77658" y="1207799"/>
                  <a:pt x="153189" y="1167713"/>
                  <a:pt x="210771" y="1147354"/>
                </a:cubicBezTo>
                <a:cubicBezTo>
                  <a:pt x="270981" y="1130859"/>
                  <a:pt x="379227" y="1093844"/>
                  <a:pt x="359605" y="1036223"/>
                </a:cubicBezTo>
                <a:cubicBezTo>
                  <a:pt x="332668" y="977818"/>
                  <a:pt x="252918" y="945860"/>
                  <a:pt x="186738" y="913700"/>
                </a:cubicBezTo>
                <a:cubicBezTo>
                  <a:pt x="120833" y="882947"/>
                  <a:pt x="38333" y="855457"/>
                  <a:pt x="8768" y="798397"/>
                </a:cubicBezTo>
                <a:cubicBezTo>
                  <a:pt x="-2132" y="748947"/>
                  <a:pt x="75264" y="727394"/>
                  <a:pt x="125683" y="713288"/>
                </a:cubicBezTo>
                <a:cubicBezTo>
                  <a:pt x="198159" y="693164"/>
                  <a:pt x="267120" y="692970"/>
                  <a:pt x="340869" y="676629"/>
                </a:cubicBezTo>
                <a:cubicBezTo>
                  <a:pt x="416035" y="651485"/>
                  <a:pt x="370475" y="587338"/>
                  <a:pt x="325149" y="563948"/>
                </a:cubicBezTo>
                <a:cubicBezTo>
                  <a:pt x="273487" y="510960"/>
                  <a:pt x="84056" y="501554"/>
                  <a:pt x="55091" y="411865"/>
                </a:cubicBezTo>
                <a:cubicBezTo>
                  <a:pt x="13577" y="345330"/>
                  <a:pt x="357699" y="284129"/>
                  <a:pt x="286181" y="153242"/>
                </a:cubicBezTo>
                <a:cubicBezTo>
                  <a:pt x="245074" y="102078"/>
                  <a:pt x="129870" y="-5502"/>
                  <a:pt x="185536" y="8768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9" name="Freeform 3"/>
          <p:cNvSpPr/>
          <p:nvPr/>
        </p:nvSpPr>
        <p:spPr>
          <a:xfrm>
            <a:off x="7361882" y="2632394"/>
            <a:ext cx="48384" cy="79448"/>
          </a:xfrm>
          <a:custGeom>
            <a:avLst/>
            <a:gdLst>
              <a:gd name="connsiteX0" fmla="*/ 32456 w 68813"/>
              <a:gd name="connsiteY0" fmla="*/ 36392 h 112992"/>
              <a:gd name="connsiteX1" fmla="*/ 6350 w 68813"/>
              <a:gd name="connsiteY1" fmla="*/ 6350 h 112992"/>
              <a:gd name="connsiteX2" fmla="*/ 27602 w 68813"/>
              <a:gd name="connsiteY2" fmla="*/ 106642 h 112992"/>
              <a:gd name="connsiteX3" fmla="*/ 62463 w 68813"/>
              <a:gd name="connsiteY3" fmla="*/ 10253 h 112992"/>
              <a:gd name="connsiteX4" fmla="*/ 32456 w 68813"/>
              <a:gd name="connsiteY4" fmla="*/ 36392 h 112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813" h="112992">
                <a:moveTo>
                  <a:pt x="32456" y="36392"/>
                </a:moveTo>
                <a:lnTo>
                  <a:pt x="6350" y="6350"/>
                </a:lnTo>
                <a:lnTo>
                  <a:pt x="27602" y="106642"/>
                </a:lnTo>
                <a:lnTo>
                  <a:pt x="62463" y="10253"/>
                </a:lnTo>
                <a:lnTo>
                  <a:pt x="32456" y="3639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0" name="Freeform 3"/>
          <p:cNvSpPr/>
          <p:nvPr/>
        </p:nvSpPr>
        <p:spPr>
          <a:xfrm>
            <a:off x="7439344" y="1454190"/>
            <a:ext cx="272081" cy="1249490"/>
          </a:xfrm>
          <a:custGeom>
            <a:avLst/>
            <a:gdLst>
              <a:gd name="connsiteX0" fmla="*/ 213471 w 386959"/>
              <a:gd name="connsiteY0" fmla="*/ 1768284 h 1777052"/>
              <a:gd name="connsiteX1" fmla="*/ 202173 w 386959"/>
              <a:gd name="connsiteY1" fmla="*/ 1513036 h 1777052"/>
              <a:gd name="connsiteX2" fmla="*/ 76181 w 386959"/>
              <a:gd name="connsiteY2" fmla="*/ 1263859 h 1777052"/>
              <a:gd name="connsiteX3" fmla="*/ 210772 w 386959"/>
              <a:gd name="connsiteY3" fmla="*/ 1147354 h 1777052"/>
              <a:gd name="connsiteX4" fmla="*/ 359646 w 386959"/>
              <a:gd name="connsiteY4" fmla="*/ 1036223 h 1777052"/>
              <a:gd name="connsiteX5" fmla="*/ 186728 w 386959"/>
              <a:gd name="connsiteY5" fmla="*/ 913700 h 1777052"/>
              <a:gd name="connsiteX6" fmla="*/ 8768 w 386959"/>
              <a:gd name="connsiteY6" fmla="*/ 798397 h 1777052"/>
              <a:gd name="connsiteX7" fmla="*/ 125683 w 386959"/>
              <a:gd name="connsiteY7" fmla="*/ 713288 h 1777052"/>
              <a:gd name="connsiteX8" fmla="*/ 340859 w 386959"/>
              <a:gd name="connsiteY8" fmla="*/ 676629 h 1777052"/>
              <a:gd name="connsiteX9" fmla="*/ 325139 w 386959"/>
              <a:gd name="connsiteY9" fmla="*/ 563948 h 1777052"/>
              <a:gd name="connsiteX10" fmla="*/ 55092 w 386959"/>
              <a:gd name="connsiteY10" fmla="*/ 411865 h 1777052"/>
              <a:gd name="connsiteX11" fmla="*/ 286181 w 386959"/>
              <a:gd name="connsiteY11" fmla="*/ 153242 h 1777052"/>
              <a:gd name="connsiteX12" fmla="*/ 185536 w 386959"/>
              <a:gd name="connsiteY12" fmla="*/ 8768 h 1777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86959" h="1777052">
                <a:moveTo>
                  <a:pt x="213471" y="1768284"/>
                </a:moveTo>
                <a:cubicBezTo>
                  <a:pt x="214745" y="1750272"/>
                  <a:pt x="220878" y="1603685"/>
                  <a:pt x="202173" y="1513036"/>
                </a:cubicBezTo>
                <a:cubicBezTo>
                  <a:pt x="173005" y="1371674"/>
                  <a:pt x="77251" y="1311392"/>
                  <a:pt x="76181" y="1263859"/>
                </a:cubicBezTo>
                <a:cubicBezTo>
                  <a:pt x="77647" y="1207799"/>
                  <a:pt x="153220" y="1167713"/>
                  <a:pt x="210772" y="1147354"/>
                </a:cubicBezTo>
                <a:cubicBezTo>
                  <a:pt x="270981" y="1130859"/>
                  <a:pt x="379227" y="1093844"/>
                  <a:pt x="359646" y="1036223"/>
                </a:cubicBezTo>
                <a:cubicBezTo>
                  <a:pt x="332668" y="977818"/>
                  <a:pt x="252918" y="945860"/>
                  <a:pt x="186728" y="913700"/>
                </a:cubicBezTo>
                <a:cubicBezTo>
                  <a:pt x="120874" y="882947"/>
                  <a:pt x="38374" y="855457"/>
                  <a:pt x="8768" y="798397"/>
                </a:cubicBezTo>
                <a:cubicBezTo>
                  <a:pt x="-2142" y="748947"/>
                  <a:pt x="75304" y="727394"/>
                  <a:pt x="125683" y="713288"/>
                </a:cubicBezTo>
                <a:cubicBezTo>
                  <a:pt x="198159" y="693164"/>
                  <a:pt x="267120" y="692970"/>
                  <a:pt x="340859" y="676629"/>
                </a:cubicBezTo>
                <a:cubicBezTo>
                  <a:pt x="416035" y="651485"/>
                  <a:pt x="370475" y="587338"/>
                  <a:pt x="325139" y="563948"/>
                </a:cubicBezTo>
                <a:cubicBezTo>
                  <a:pt x="273487" y="510960"/>
                  <a:pt x="84056" y="501554"/>
                  <a:pt x="55092" y="411865"/>
                </a:cubicBezTo>
                <a:cubicBezTo>
                  <a:pt x="13617" y="345330"/>
                  <a:pt x="357740" y="284129"/>
                  <a:pt x="286181" y="153242"/>
                </a:cubicBezTo>
                <a:cubicBezTo>
                  <a:pt x="245074" y="102078"/>
                  <a:pt x="129860" y="-5502"/>
                  <a:pt x="185536" y="8768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1" name="Freeform 3"/>
          <p:cNvSpPr/>
          <p:nvPr/>
        </p:nvSpPr>
        <p:spPr>
          <a:xfrm>
            <a:off x="7569368" y="2632394"/>
            <a:ext cx="48406" cy="79447"/>
          </a:xfrm>
          <a:custGeom>
            <a:avLst/>
            <a:gdLst>
              <a:gd name="connsiteX0" fmla="*/ 32447 w 68844"/>
              <a:gd name="connsiteY0" fmla="*/ 36391 h 112991"/>
              <a:gd name="connsiteX1" fmla="*/ 6350 w 68844"/>
              <a:gd name="connsiteY1" fmla="*/ 6350 h 112991"/>
              <a:gd name="connsiteX2" fmla="*/ 27592 w 68844"/>
              <a:gd name="connsiteY2" fmla="*/ 106641 h 112991"/>
              <a:gd name="connsiteX3" fmla="*/ 62494 w 68844"/>
              <a:gd name="connsiteY3" fmla="*/ 10255 h 112991"/>
              <a:gd name="connsiteX4" fmla="*/ 32447 w 68844"/>
              <a:gd name="connsiteY4" fmla="*/ 36391 h 112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844" h="112991">
                <a:moveTo>
                  <a:pt x="32447" y="36391"/>
                </a:moveTo>
                <a:lnTo>
                  <a:pt x="6350" y="6350"/>
                </a:lnTo>
                <a:lnTo>
                  <a:pt x="27592" y="106641"/>
                </a:lnTo>
                <a:lnTo>
                  <a:pt x="62494" y="10255"/>
                </a:lnTo>
                <a:lnTo>
                  <a:pt x="32447" y="3639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2" name="Freeform 3"/>
          <p:cNvSpPr/>
          <p:nvPr/>
        </p:nvSpPr>
        <p:spPr>
          <a:xfrm>
            <a:off x="7646850" y="1454190"/>
            <a:ext cx="272057" cy="1249490"/>
          </a:xfrm>
          <a:custGeom>
            <a:avLst/>
            <a:gdLst>
              <a:gd name="connsiteX0" fmla="*/ 213481 w 386925"/>
              <a:gd name="connsiteY0" fmla="*/ 1768284 h 1777052"/>
              <a:gd name="connsiteX1" fmla="*/ 202142 w 386925"/>
              <a:gd name="connsiteY1" fmla="*/ 1513036 h 1777052"/>
              <a:gd name="connsiteX2" fmla="*/ 76191 w 386925"/>
              <a:gd name="connsiteY2" fmla="*/ 1263859 h 1777052"/>
              <a:gd name="connsiteX3" fmla="*/ 210741 w 386925"/>
              <a:gd name="connsiteY3" fmla="*/ 1147354 h 1777052"/>
              <a:gd name="connsiteX4" fmla="*/ 359616 w 386925"/>
              <a:gd name="connsiteY4" fmla="*/ 1036223 h 1777052"/>
              <a:gd name="connsiteX5" fmla="*/ 186738 w 386925"/>
              <a:gd name="connsiteY5" fmla="*/ 913700 h 1777052"/>
              <a:gd name="connsiteX6" fmla="*/ 8768 w 386925"/>
              <a:gd name="connsiteY6" fmla="*/ 798397 h 1777052"/>
              <a:gd name="connsiteX7" fmla="*/ 125652 w 386925"/>
              <a:gd name="connsiteY7" fmla="*/ 713288 h 1777052"/>
              <a:gd name="connsiteX8" fmla="*/ 340829 w 386925"/>
              <a:gd name="connsiteY8" fmla="*/ 676629 h 1777052"/>
              <a:gd name="connsiteX9" fmla="*/ 325109 w 386925"/>
              <a:gd name="connsiteY9" fmla="*/ 563948 h 1777052"/>
              <a:gd name="connsiteX10" fmla="*/ 55091 w 386925"/>
              <a:gd name="connsiteY10" fmla="*/ 411865 h 1777052"/>
              <a:gd name="connsiteX11" fmla="*/ 286151 w 386925"/>
              <a:gd name="connsiteY11" fmla="*/ 153242 h 1777052"/>
              <a:gd name="connsiteX12" fmla="*/ 185506 w 386925"/>
              <a:gd name="connsiteY12" fmla="*/ 8768 h 1777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86925" h="1777052">
                <a:moveTo>
                  <a:pt x="213481" y="1768284"/>
                </a:moveTo>
                <a:cubicBezTo>
                  <a:pt x="214714" y="1750272"/>
                  <a:pt x="220888" y="1603685"/>
                  <a:pt x="202142" y="1513036"/>
                </a:cubicBezTo>
                <a:cubicBezTo>
                  <a:pt x="172975" y="1371674"/>
                  <a:pt x="77261" y="1311392"/>
                  <a:pt x="76191" y="1263859"/>
                </a:cubicBezTo>
                <a:cubicBezTo>
                  <a:pt x="77658" y="1207799"/>
                  <a:pt x="153190" y="1167713"/>
                  <a:pt x="210741" y="1147354"/>
                </a:cubicBezTo>
                <a:cubicBezTo>
                  <a:pt x="270992" y="1130859"/>
                  <a:pt x="379196" y="1093844"/>
                  <a:pt x="359616" y="1036223"/>
                </a:cubicBezTo>
                <a:cubicBezTo>
                  <a:pt x="332627" y="977818"/>
                  <a:pt x="252877" y="945860"/>
                  <a:pt x="186738" y="913700"/>
                </a:cubicBezTo>
                <a:cubicBezTo>
                  <a:pt x="120833" y="882947"/>
                  <a:pt x="38343" y="855457"/>
                  <a:pt x="8768" y="798397"/>
                </a:cubicBezTo>
                <a:cubicBezTo>
                  <a:pt x="-2132" y="748947"/>
                  <a:pt x="75274" y="727394"/>
                  <a:pt x="125652" y="713288"/>
                </a:cubicBezTo>
                <a:cubicBezTo>
                  <a:pt x="198159" y="693164"/>
                  <a:pt x="267089" y="692970"/>
                  <a:pt x="340829" y="676629"/>
                </a:cubicBezTo>
                <a:cubicBezTo>
                  <a:pt x="416004" y="651485"/>
                  <a:pt x="370434" y="587338"/>
                  <a:pt x="325109" y="563948"/>
                </a:cubicBezTo>
                <a:cubicBezTo>
                  <a:pt x="273456" y="510960"/>
                  <a:pt x="84025" y="501554"/>
                  <a:pt x="55091" y="411865"/>
                </a:cubicBezTo>
                <a:cubicBezTo>
                  <a:pt x="13586" y="345330"/>
                  <a:pt x="357699" y="284129"/>
                  <a:pt x="286151" y="153242"/>
                </a:cubicBezTo>
                <a:cubicBezTo>
                  <a:pt x="245084" y="102078"/>
                  <a:pt x="129870" y="-5502"/>
                  <a:pt x="185506" y="8768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3" name="Freeform 3"/>
          <p:cNvSpPr/>
          <p:nvPr/>
        </p:nvSpPr>
        <p:spPr>
          <a:xfrm>
            <a:off x="7776847" y="2632392"/>
            <a:ext cx="48414" cy="79448"/>
          </a:xfrm>
          <a:custGeom>
            <a:avLst/>
            <a:gdLst>
              <a:gd name="connsiteX0" fmla="*/ 32498 w 68855"/>
              <a:gd name="connsiteY0" fmla="*/ 36396 h 112992"/>
              <a:gd name="connsiteX1" fmla="*/ 6350 w 68855"/>
              <a:gd name="connsiteY1" fmla="*/ 6350 h 112992"/>
              <a:gd name="connsiteX2" fmla="*/ 27602 w 68855"/>
              <a:gd name="connsiteY2" fmla="*/ 106642 h 112992"/>
              <a:gd name="connsiteX3" fmla="*/ 62505 w 68855"/>
              <a:gd name="connsiteY3" fmla="*/ 10256 h 112992"/>
              <a:gd name="connsiteX4" fmla="*/ 32498 w 68855"/>
              <a:gd name="connsiteY4" fmla="*/ 36396 h 1129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855" h="112992">
                <a:moveTo>
                  <a:pt x="32498" y="36396"/>
                </a:moveTo>
                <a:lnTo>
                  <a:pt x="6350" y="6350"/>
                </a:lnTo>
                <a:lnTo>
                  <a:pt x="27602" y="106642"/>
                </a:lnTo>
                <a:lnTo>
                  <a:pt x="62505" y="10256"/>
                </a:lnTo>
                <a:lnTo>
                  <a:pt x="32498" y="3639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4" name="Freeform 3"/>
          <p:cNvSpPr/>
          <p:nvPr/>
        </p:nvSpPr>
        <p:spPr>
          <a:xfrm>
            <a:off x="7854335" y="1454190"/>
            <a:ext cx="272082" cy="1249490"/>
          </a:xfrm>
          <a:custGeom>
            <a:avLst/>
            <a:gdLst>
              <a:gd name="connsiteX0" fmla="*/ 213482 w 386961"/>
              <a:gd name="connsiteY0" fmla="*/ 1768284 h 1777052"/>
              <a:gd name="connsiteX1" fmla="*/ 202183 w 386961"/>
              <a:gd name="connsiteY1" fmla="*/ 1513036 h 1777052"/>
              <a:gd name="connsiteX2" fmla="*/ 76181 w 386961"/>
              <a:gd name="connsiteY2" fmla="*/ 1263859 h 1777052"/>
              <a:gd name="connsiteX3" fmla="*/ 210772 w 386961"/>
              <a:gd name="connsiteY3" fmla="*/ 1147354 h 1777052"/>
              <a:gd name="connsiteX4" fmla="*/ 359616 w 386961"/>
              <a:gd name="connsiteY4" fmla="*/ 1036223 h 1777052"/>
              <a:gd name="connsiteX5" fmla="*/ 186738 w 386961"/>
              <a:gd name="connsiteY5" fmla="*/ 913700 h 1777052"/>
              <a:gd name="connsiteX6" fmla="*/ 8768 w 386961"/>
              <a:gd name="connsiteY6" fmla="*/ 798397 h 1777052"/>
              <a:gd name="connsiteX7" fmla="*/ 125693 w 386961"/>
              <a:gd name="connsiteY7" fmla="*/ 713288 h 1777052"/>
              <a:gd name="connsiteX8" fmla="*/ 340869 w 386961"/>
              <a:gd name="connsiteY8" fmla="*/ 676629 h 1777052"/>
              <a:gd name="connsiteX9" fmla="*/ 325109 w 386961"/>
              <a:gd name="connsiteY9" fmla="*/ 563948 h 1777052"/>
              <a:gd name="connsiteX10" fmla="*/ 55092 w 386961"/>
              <a:gd name="connsiteY10" fmla="*/ 411865 h 1777052"/>
              <a:gd name="connsiteX11" fmla="*/ 286151 w 386961"/>
              <a:gd name="connsiteY11" fmla="*/ 153242 h 1777052"/>
              <a:gd name="connsiteX12" fmla="*/ 185546 w 386961"/>
              <a:gd name="connsiteY12" fmla="*/ 8768 h 1777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86961" h="1777052">
                <a:moveTo>
                  <a:pt x="213482" y="1768284"/>
                </a:moveTo>
                <a:cubicBezTo>
                  <a:pt x="214714" y="1750272"/>
                  <a:pt x="220888" y="1603685"/>
                  <a:pt x="202183" y="1513036"/>
                </a:cubicBezTo>
                <a:cubicBezTo>
                  <a:pt x="173005" y="1371674"/>
                  <a:pt x="77261" y="1311392"/>
                  <a:pt x="76181" y="1263859"/>
                </a:cubicBezTo>
                <a:cubicBezTo>
                  <a:pt x="77658" y="1207799"/>
                  <a:pt x="153190" y="1167713"/>
                  <a:pt x="210772" y="1147354"/>
                </a:cubicBezTo>
                <a:cubicBezTo>
                  <a:pt x="270992" y="1130859"/>
                  <a:pt x="379196" y="1093844"/>
                  <a:pt x="359616" y="1036223"/>
                </a:cubicBezTo>
                <a:cubicBezTo>
                  <a:pt x="332668" y="977818"/>
                  <a:pt x="252918" y="945860"/>
                  <a:pt x="186738" y="913700"/>
                </a:cubicBezTo>
                <a:cubicBezTo>
                  <a:pt x="120834" y="882947"/>
                  <a:pt x="38344" y="855457"/>
                  <a:pt x="8768" y="798397"/>
                </a:cubicBezTo>
                <a:cubicBezTo>
                  <a:pt x="-2132" y="748947"/>
                  <a:pt x="75274" y="727394"/>
                  <a:pt x="125693" y="713288"/>
                </a:cubicBezTo>
                <a:cubicBezTo>
                  <a:pt x="198159" y="693164"/>
                  <a:pt x="267130" y="692970"/>
                  <a:pt x="340869" y="676629"/>
                </a:cubicBezTo>
                <a:cubicBezTo>
                  <a:pt x="416045" y="651485"/>
                  <a:pt x="370475" y="587338"/>
                  <a:pt x="325109" y="563948"/>
                </a:cubicBezTo>
                <a:cubicBezTo>
                  <a:pt x="273498" y="510960"/>
                  <a:pt x="84025" y="501554"/>
                  <a:pt x="55092" y="411865"/>
                </a:cubicBezTo>
                <a:cubicBezTo>
                  <a:pt x="13587" y="345330"/>
                  <a:pt x="357699" y="284129"/>
                  <a:pt x="286151" y="153242"/>
                </a:cubicBezTo>
                <a:cubicBezTo>
                  <a:pt x="245085" y="102078"/>
                  <a:pt x="129871" y="-5502"/>
                  <a:pt x="185546" y="8768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5" name="Freeform 3"/>
          <p:cNvSpPr/>
          <p:nvPr/>
        </p:nvSpPr>
        <p:spPr>
          <a:xfrm>
            <a:off x="7984361" y="2632394"/>
            <a:ext cx="48385" cy="79445"/>
          </a:xfrm>
          <a:custGeom>
            <a:avLst/>
            <a:gdLst>
              <a:gd name="connsiteX0" fmla="*/ 32457 w 68814"/>
              <a:gd name="connsiteY0" fmla="*/ 36393 h 112989"/>
              <a:gd name="connsiteX1" fmla="*/ 6350 w 68814"/>
              <a:gd name="connsiteY1" fmla="*/ 6350 h 112989"/>
              <a:gd name="connsiteX2" fmla="*/ 27563 w 68814"/>
              <a:gd name="connsiteY2" fmla="*/ 106639 h 112989"/>
              <a:gd name="connsiteX3" fmla="*/ 62464 w 68814"/>
              <a:gd name="connsiteY3" fmla="*/ 10253 h 112989"/>
              <a:gd name="connsiteX4" fmla="*/ 32457 w 68814"/>
              <a:gd name="connsiteY4" fmla="*/ 36393 h 1129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814" h="112989">
                <a:moveTo>
                  <a:pt x="32457" y="36393"/>
                </a:moveTo>
                <a:lnTo>
                  <a:pt x="6350" y="6350"/>
                </a:lnTo>
                <a:lnTo>
                  <a:pt x="27563" y="106639"/>
                </a:lnTo>
                <a:lnTo>
                  <a:pt x="62464" y="10253"/>
                </a:lnTo>
                <a:lnTo>
                  <a:pt x="32457" y="3639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6" name="Freeform 3"/>
          <p:cNvSpPr/>
          <p:nvPr/>
        </p:nvSpPr>
        <p:spPr>
          <a:xfrm>
            <a:off x="8061820" y="1454190"/>
            <a:ext cx="272085" cy="1249490"/>
          </a:xfrm>
          <a:custGeom>
            <a:avLst/>
            <a:gdLst>
              <a:gd name="connsiteX0" fmla="*/ 213481 w 386965"/>
              <a:gd name="connsiteY0" fmla="*/ 1768284 h 1777052"/>
              <a:gd name="connsiteX1" fmla="*/ 202183 w 386965"/>
              <a:gd name="connsiteY1" fmla="*/ 1513036 h 1777052"/>
              <a:gd name="connsiteX2" fmla="*/ 76180 w 386965"/>
              <a:gd name="connsiteY2" fmla="*/ 1263859 h 1777052"/>
              <a:gd name="connsiteX3" fmla="*/ 210771 w 386965"/>
              <a:gd name="connsiteY3" fmla="*/ 1147354 h 1777052"/>
              <a:gd name="connsiteX4" fmla="*/ 359615 w 386965"/>
              <a:gd name="connsiteY4" fmla="*/ 1036223 h 1777052"/>
              <a:gd name="connsiteX5" fmla="*/ 186738 w 386965"/>
              <a:gd name="connsiteY5" fmla="*/ 913700 h 1777052"/>
              <a:gd name="connsiteX6" fmla="*/ 8768 w 386965"/>
              <a:gd name="connsiteY6" fmla="*/ 798397 h 1777052"/>
              <a:gd name="connsiteX7" fmla="*/ 125693 w 386965"/>
              <a:gd name="connsiteY7" fmla="*/ 713288 h 1777052"/>
              <a:gd name="connsiteX8" fmla="*/ 340869 w 386965"/>
              <a:gd name="connsiteY8" fmla="*/ 676629 h 1777052"/>
              <a:gd name="connsiteX9" fmla="*/ 325149 w 386965"/>
              <a:gd name="connsiteY9" fmla="*/ 563948 h 1777052"/>
              <a:gd name="connsiteX10" fmla="*/ 55091 w 386965"/>
              <a:gd name="connsiteY10" fmla="*/ 411865 h 1777052"/>
              <a:gd name="connsiteX11" fmla="*/ 286191 w 386965"/>
              <a:gd name="connsiteY11" fmla="*/ 153242 h 1777052"/>
              <a:gd name="connsiteX12" fmla="*/ 185546 w 386965"/>
              <a:gd name="connsiteY12" fmla="*/ 8768 h 1777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86965" h="1777052">
                <a:moveTo>
                  <a:pt x="213481" y="1768284"/>
                </a:moveTo>
                <a:cubicBezTo>
                  <a:pt x="214755" y="1750272"/>
                  <a:pt x="220877" y="1603685"/>
                  <a:pt x="202183" y="1513036"/>
                </a:cubicBezTo>
                <a:cubicBezTo>
                  <a:pt x="173005" y="1371674"/>
                  <a:pt x="77260" y="1311392"/>
                  <a:pt x="76180" y="1263859"/>
                </a:cubicBezTo>
                <a:cubicBezTo>
                  <a:pt x="77658" y="1207799"/>
                  <a:pt x="153190" y="1167713"/>
                  <a:pt x="210771" y="1147354"/>
                </a:cubicBezTo>
                <a:cubicBezTo>
                  <a:pt x="270981" y="1130859"/>
                  <a:pt x="379228" y="1093844"/>
                  <a:pt x="359615" y="1036223"/>
                </a:cubicBezTo>
                <a:cubicBezTo>
                  <a:pt x="332668" y="977818"/>
                  <a:pt x="252917" y="945860"/>
                  <a:pt x="186738" y="913700"/>
                </a:cubicBezTo>
                <a:cubicBezTo>
                  <a:pt x="120874" y="882947"/>
                  <a:pt x="38374" y="855457"/>
                  <a:pt x="8768" y="798397"/>
                </a:cubicBezTo>
                <a:cubicBezTo>
                  <a:pt x="-2132" y="748947"/>
                  <a:pt x="75263" y="727394"/>
                  <a:pt x="125693" y="713288"/>
                </a:cubicBezTo>
                <a:cubicBezTo>
                  <a:pt x="198159" y="693164"/>
                  <a:pt x="267120" y="692970"/>
                  <a:pt x="340869" y="676629"/>
                </a:cubicBezTo>
                <a:cubicBezTo>
                  <a:pt x="416045" y="651485"/>
                  <a:pt x="370475" y="587338"/>
                  <a:pt x="325149" y="563948"/>
                </a:cubicBezTo>
                <a:cubicBezTo>
                  <a:pt x="273498" y="510960"/>
                  <a:pt x="84066" y="501554"/>
                  <a:pt x="55091" y="411865"/>
                </a:cubicBezTo>
                <a:cubicBezTo>
                  <a:pt x="13586" y="345330"/>
                  <a:pt x="357740" y="284129"/>
                  <a:pt x="286191" y="153242"/>
                </a:cubicBezTo>
                <a:cubicBezTo>
                  <a:pt x="245073" y="102078"/>
                  <a:pt x="129870" y="-5502"/>
                  <a:pt x="185546" y="8768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7" name="Freeform 3"/>
          <p:cNvSpPr/>
          <p:nvPr/>
        </p:nvSpPr>
        <p:spPr>
          <a:xfrm>
            <a:off x="8191846" y="2632393"/>
            <a:ext cx="48406" cy="79447"/>
          </a:xfrm>
          <a:custGeom>
            <a:avLst/>
            <a:gdLst>
              <a:gd name="connsiteX0" fmla="*/ 32448 w 68844"/>
              <a:gd name="connsiteY0" fmla="*/ 36392 h 112991"/>
              <a:gd name="connsiteX1" fmla="*/ 6350 w 68844"/>
              <a:gd name="connsiteY1" fmla="*/ 6350 h 112991"/>
              <a:gd name="connsiteX2" fmla="*/ 27592 w 68844"/>
              <a:gd name="connsiteY2" fmla="*/ 106641 h 112991"/>
              <a:gd name="connsiteX3" fmla="*/ 62494 w 68844"/>
              <a:gd name="connsiteY3" fmla="*/ 10255 h 112991"/>
              <a:gd name="connsiteX4" fmla="*/ 32448 w 68844"/>
              <a:gd name="connsiteY4" fmla="*/ 36392 h 11299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844" h="112991">
                <a:moveTo>
                  <a:pt x="32448" y="36392"/>
                </a:moveTo>
                <a:lnTo>
                  <a:pt x="6350" y="6350"/>
                </a:lnTo>
                <a:lnTo>
                  <a:pt x="27592" y="106641"/>
                </a:lnTo>
                <a:lnTo>
                  <a:pt x="62494" y="10255"/>
                </a:lnTo>
                <a:lnTo>
                  <a:pt x="32448" y="3639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8" name="Freeform 3"/>
          <p:cNvSpPr/>
          <p:nvPr/>
        </p:nvSpPr>
        <p:spPr>
          <a:xfrm>
            <a:off x="8269332" y="1454190"/>
            <a:ext cx="272057" cy="1249490"/>
          </a:xfrm>
          <a:custGeom>
            <a:avLst/>
            <a:gdLst>
              <a:gd name="connsiteX0" fmla="*/ 213482 w 386925"/>
              <a:gd name="connsiteY0" fmla="*/ 1768284 h 1777052"/>
              <a:gd name="connsiteX1" fmla="*/ 202133 w 386925"/>
              <a:gd name="connsiteY1" fmla="*/ 1513036 h 1777052"/>
              <a:gd name="connsiteX2" fmla="*/ 76181 w 386925"/>
              <a:gd name="connsiteY2" fmla="*/ 1263859 h 1777052"/>
              <a:gd name="connsiteX3" fmla="*/ 210732 w 386925"/>
              <a:gd name="connsiteY3" fmla="*/ 1147354 h 1777052"/>
              <a:gd name="connsiteX4" fmla="*/ 359605 w 386925"/>
              <a:gd name="connsiteY4" fmla="*/ 1036223 h 1777052"/>
              <a:gd name="connsiteX5" fmla="*/ 186738 w 386925"/>
              <a:gd name="connsiteY5" fmla="*/ 913700 h 1777052"/>
              <a:gd name="connsiteX6" fmla="*/ 8768 w 386925"/>
              <a:gd name="connsiteY6" fmla="*/ 798397 h 1777052"/>
              <a:gd name="connsiteX7" fmla="*/ 125653 w 386925"/>
              <a:gd name="connsiteY7" fmla="*/ 713288 h 1777052"/>
              <a:gd name="connsiteX8" fmla="*/ 340829 w 386925"/>
              <a:gd name="connsiteY8" fmla="*/ 676629 h 1777052"/>
              <a:gd name="connsiteX9" fmla="*/ 325110 w 386925"/>
              <a:gd name="connsiteY9" fmla="*/ 563948 h 1777052"/>
              <a:gd name="connsiteX10" fmla="*/ 55092 w 386925"/>
              <a:gd name="connsiteY10" fmla="*/ 411865 h 1777052"/>
              <a:gd name="connsiteX11" fmla="*/ 286141 w 386925"/>
              <a:gd name="connsiteY11" fmla="*/ 153242 h 1777052"/>
              <a:gd name="connsiteX12" fmla="*/ 185506 w 386925"/>
              <a:gd name="connsiteY12" fmla="*/ 8768 h 17770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386925" h="1777052">
                <a:moveTo>
                  <a:pt x="213482" y="1768284"/>
                </a:moveTo>
                <a:cubicBezTo>
                  <a:pt x="214715" y="1750272"/>
                  <a:pt x="220837" y="1603685"/>
                  <a:pt x="202133" y="1513036"/>
                </a:cubicBezTo>
                <a:cubicBezTo>
                  <a:pt x="172965" y="1371674"/>
                  <a:pt x="77220" y="1311392"/>
                  <a:pt x="76181" y="1263859"/>
                </a:cubicBezTo>
                <a:cubicBezTo>
                  <a:pt x="77617" y="1207799"/>
                  <a:pt x="153190" y="1167713"/>
                  <a:pt x="210732" y="1147354"/>
                </a:cubicBezTo>
                <a:cubicBezTo>
                  <a:pt x="270941" y="1130859"/>
                  <a:pt x="379186" y="1093844"/>
                  <a:pt x="359605" y="1036223"/>
                </a:cubicBezTo>
                <a:cubicBezTo>
                  <a:pt x="332628" y="977818"/>
                  <a:pt x="252879" y="945860"/>
                  <a:pt x="186738" y="913700"/>
                </a:cubicBezTo>
                <a:cubicBezTo>
                  <a:pt x="120834" y="882947"/>
                  <a:pt x="38334" y="855457"/>
                  <a:pt x="8768" y="798397"/>
                </a:cubicBezTo>
                <a:cubicBezTo>
                  <a:pt x="-2172" y="748947"/>
                  <a:pt x="75264" y="727394"/>
                  <a:pt x="125653" y="713288"/>
                </a:cubicBezTo>
                <a:cubicBezTo>
                  <a:pt x="198160" y="693164"/>
                  <a:pt x="267079" y="692970"/>
                  <a:pt x="340829" y="676629"/>
                </a:cubicBezTo>
                <a:cubicBezTo>
                  <a:pt x="416004" y="651485"/>
                  <a:pt x="370434" y="587338"/>
                  <a:pt x="325110" y="563948"/>
                </a:cubicBezTo>
                <a:cubicBezTo>
                  <a:pt x="273447" y="510960"/>
                  <a:pt x="84025" y="501554"/>
                  <a:pt x="55092" y="411865"/>
                </a:cubicBezTo>
                <a:cubicBezTo>
                  <a:pt x="13587" y="345330"/>
                  <a:pt x="357700" y="284129"/>
                  <a:pt x="286141" y="153242"/>
                </a:cubicBezTo>
                <a:cubicBezTo>
                  <a:pt x="245033" y="102078"/>
                  <a:pt x="129871" y="-5502"/>
                  <a:pt x="185506" y="8768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9" name="Freeform 3"/>
          <p:cNvSpPr/>
          <p:nvPr/>
        </p:nvSpPr>
        <p:spPr>
          <a:xfrm>
            <a:off x="8399325" y="2632399"/>
            <a:ext cx="48414" cy="79440"/>
          </a:xfrm>
          <a:custGeom>
            <a:avLst/>
            <a:gdLst>
              <a:gd name="connsiteX0" fmla="*/ 32498 w 68855"/>
              <a:gd name="connsiteY0" fmla="*/ 36385 h 112981"/>
              <a:gd name="connsiteX1" fmla="*/ 6350 w 68855"/>
              <a:gd name="connsiteY1" fmla="*/ 6350 h 112981"/>
              <a:gd name="connsiteX2" fmla="*/ 27604 w 68855"/>
              <a:gd name="connsiteY2" fmla="*/ 106631 h 112981"/>
              <a:gd name="connsiteX3" fmla="*/ 62505 w 68855"/>
              <a:gd name="connsiteY3" fmla="*/ 10245 h 112981"/>
              <a:gd name="connsiteX4" fmla="*/ 32498 w 68855"/>
              <a:gd name="connsiteY4" fmla="*/ 36385 h 1129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855" h="112981">
                <a:moveTo>
                  <a:pt x="32498" y="36385"/>
                </a:moveTo>
                <a:lnTo>
                  <a:pt x="6350" y="6350"/>
                </a:lnTo>
                <a:lnTo>
                  <a:pt x="27604" y="106631"/>
                </a:lnTo>
                <a:lnTo>
                  <a:pt x="62505" y="10245"/>
                </a:lnTo>
                <a:lnTo>
                  <a:pt x="32498" y="3638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0" name="Freeform 3"/>
          <p:cNvSpPr/>
          <p:nvPr/>
        </p:nvSpPr>
        <p:spPr>
          <a:xfrm>
            <a:off x="442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330649" y="4330898"/>
            <a:ext cx="4705945" cy="2062758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37555" y="660797"/>
            <a:ext cx="6878165" cy="35471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CUDA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endParaRPr lang="en-US" altLang="zh-CN" sz="267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955"/>
              </a:lnSpc>
              <a:tabLst>
                <a:tab pos="26733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are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grouped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into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blocks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26733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Programming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abstraction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All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within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block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run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same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SM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same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block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can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communicate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blocks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conform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grid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8643937" y="6491883"/>
            <a:ext cx="1699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26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437555" y="660797"/>
            <a:ext cx="2531142" cy="768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CUDA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endParaRPr lang="en-US" altLang="zh-CN" sz="267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8643937" y="6491883"/>
            <a:ext cx="1699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26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507175"/>
            <a:ext cx="7772400" cy="38436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437555" y="678656"/>
            <a:ext cx="6075061" cy="41370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CUDA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endParaRPr lang="en-US" altLang="zh-CN" sz="267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955"/>
              </a:lnSpc>
              <a:tabLst>
                <a:tab pos="26733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CUDA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virtualizes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physical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hardware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26733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virtualized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scalar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processor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blocks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virtualized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multiprocessors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blocks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need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independent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26733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They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run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completion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idea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which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order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they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run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643937" y="6491883"/>
            <a:ext cx="1699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27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1778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-3724295" y="-17300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1804" y="3161110"/>
            <a:ext cx="4071938" cy="270569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37555" y="616149"/>
            <a:ext cx="6294415" cy="23288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CUDA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enabled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GPUs</a:t>
            </a:r>
            <a:endParaRPr lang="en-US" altLang="zh-CN" sz="267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955"/>
              </a:lnSpc>
              <a:tabLst>
                <a:tab pos="26733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What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is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difference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between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GPUs</a:t>
            </a:r>
            <a:endParaRPr lang="en-US" altLang="zh-CN" sz="2250" dirty="0">
              <a:solidFill>
                <a:srgbClr val="000000"/>
              </a:solidFill>
              <a:latin typeface=".Hiragino Sans GB Interface" pitchFamily="18" charset="0"/>
              <a:cs typeface=".Hiragino Sans GB Interfac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CUDA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enabled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elvetica Neue DeskInterface" pitchFamily="18" charset="0"/>
                <a:cs typeface=".Helvetica Neue DeskInterface" pitchFamily="18" charset="0"/>
              </a:rPr>
              <a:t>GPUs</a:t>
            </a:r>
            <a:endParaRPr lang="en-US" altLang="zh-CN" sz="2180" dirty="0">
              <a:solidFill>
                <a:srgbClr val="000000"/>
              </a:solidFill>
              <a:latin typeface=".Helvetica Neue DeskInterface" pitchFamily="18" charset="0"/>
              <a:cs typeface=".Helvetica Neue DeskInterfac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GPUs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classified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according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to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compute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capability</a:t>
            </a:r>
            <a:endParaRPr lang="en-US" altLang="zh-CN" sz="2180" dirty="0">
              <a:solidFill>
                <a:srgbClr val="000000"/>
              </a:solidFill>
              <a:latin typeface=".Hiragino Sans GB Interface" pitchFamily="18" charset="0"/>
              <a:cs typeface=".Hiragino Sans GB Interface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8643937" y="6491883"/>
            <a:ext cx="153888" cy="2020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23</a:t>
            </a:r>
            <a:endParaRPr lang="en-US" altLang="zh-CN" sz="1195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446485" y="5929313"/>
            <a:ext cx="3606244" cy="28982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</a:pPr>
            <a:r>
              <a:rPr lang="en-US" altLang="zh-CN" sz="161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CUDA</a:t>
            </a:r>
            <a:r>
              <a:rPr lang="en-US" altLang="zh-CN" sz="1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1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Programming</a:t>
            </a:r>
            <a:r>
              <a:rPr lang="en-US" altLang="zh-CN" sz="1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1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Guide</a:t>
            </a:r>
            <a:r>
              <a:rPr lang="en-US" altLang="zh-CN" sz="1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1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Appendix</a:t>
            </a:r>
            <a:r>
              <a:rPr lang="en-US" altLang="zh-CN" sz="161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1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A</a:t>
            </a:r>
            <a:endParaRPr lang="en-US" altLang="zh-CN" sz="161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0849" y="3161110"/>
            <a:ext cx="4286043" cy="287159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442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304109" y="1410891"/>
            <a:ext cx="4607719" cy="428625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37555" y="651867"/>
            <a:ext cx="3975447" cy="32649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187325" algn="l"/>
                <a:tab pos="26733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CUDA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endParaRPr lang="en-US" altLang="zh-CN" sz="267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955"/>
              </a:lnSpc>
              <a:tabLst>
                <a:tab pos="187325" algn="l"/>
                <a:tab pos="26733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Provides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automatic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scalability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187325" algn="l"/>
                <a:tab pos="26733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across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GPUs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187325" algn="l"/>
                <a:tab pos="26733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hierarchy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187325" algn="l"/>
                <a:tab pos="26733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Shared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memories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187325" algn="l"/>
                <a:tab pos="26733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Barrier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synchronization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635008" y="6491883"/>
            <a:ext cx="153888" cy="2020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28</a:t>
            </a:r>
            <a:endParaRPr lang="en-US" altLang="zh-CN" sz="1195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902273" y="1446609"/>
            <a:ext cx="4071938" cy="5170289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37554" y="714375"/>
            <a:ext cx="3375604" cy="52142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187325" algn="l"/>
                <a:tab pos="267335" algn="l"/>
                <a:tab pos="45529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CUDA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endParaRPr lang="en-US" altLang="zh-CN" sz="267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955"/>
              </a:lnSpc>
              <a:tabLst>
                <a:tab pos="187325" algn="l"/>
                <a:tab pos="267335" algn="l"/>
                <a:tab pos="45529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have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unique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187325" algn="l"/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combination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block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70"/>
              </a:lnSpc>
              <a:tabLst>
                <a:tab pos="187325" algn="l"/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and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ID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187325" algn="l"/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can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187325" algn="l"/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different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187325" algn="l"/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187325" algn="l"/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SIMT: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Single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Instruction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187325" algn="l"/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Multiple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187325" algn="l"/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Threads: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1D,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2D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3D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187325" algn="l"/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Blocks: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1D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2D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635008" y="6491883"/>
            <a:ext cx="153888" cy="2020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29</a:t>
            </a:r>
            <a:endParaRPr lang="en-US" altLang="zh-CN" sz="1195" dirty="0">
              <a:solidFill>
                <a:srgbClr val="000000"/>
              </a:solidFill>
              <a:latin typeface=".Hiragino Sans GB Interface" pitchFamily="18" charset="0"/>
              <a:cs typeface=".Hiragino Sans GB Interface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437555" y="678656"/>
            <a:ext cx="2531142" cy="768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CUDA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endParaRPr lang="en-US" altLang="zh-CN" sz="267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643937" y="6491883"/>
            <a:ext cx="1699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27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966452"/>
            <a:ext cx="7772400" cy="292509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30461" y="2232422"/>
            <a:ext cx="5581055" cy="3607594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97265" y="3098601"/>
            <a:ext cx="2384227" cy="186630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37555" y="571500"/>
            <a:ext cx="5332742" cy="11131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</a:pP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CUDA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Programming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model</a:t>
            </a:r>
            <a:endParaRPr lang="en-US" altLang="zh-CN" sz="267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955"/>
              </a:lnSpc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Connecting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hardware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software</a:t>
            </a:r>
            <a:endParaRPr lang="en-US" altLang="zh-CN" sz="2250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8715375" y="6491883"/>
            <a:ext cx="84960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6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705571" y="5831086"/>
            <a:ext cx="4028795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45"/>
              </a:lnSpc>
            </a:pPr>
            <a:r>
              <a:rPr lang="en-US" altLang="zh-CN" sz="295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Software</a:t>
            </a:r>
            <a:r>
              <a:rPr lang="en-US" altLang="zh-CN" sz="29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5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representation</a:t>
            </a:r>
            <a:endParaRPr lang="en-US" altLang="zh-CN" sz="295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7108032" y="5107782"/>
            <a:ext cx="1635897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45"/>
              </a:lnSpc>
            </a:pPr>
            <a:r>
              <a:rPr lang="en-US" altLang="zh-CN" sz="295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Hardware</a:t>
            </a:r>
            <a:endParaRPr lang="en-US" altLang="zh-CN" sz="295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3705820" y="1981769"/>
            <a:ext cx="437642" cy="361946"/>
          </a:xfrm>
          <a:custGeom>
            <a:avLst/>
            <a:gdLst>
              <a:gd name="connsiteX0" fmla="*/ 609724 w 622424"/>
              <a:gd name="connsiteY0" fmla="*/ 12700 h 514768"/>
              <a:gd name="connsiteX1" fmla="*/ 599903 w 622424"/>
              <a:gd name="connsiteY1" fmla="*/ 20750 h 514768"/>
              <a:gd name="connsiteX2" fmla="*/ 12700 w 622424"/>
              <a:gd name="connsiteY2" fmla="*/ 502068 h 51476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622424" h="514768">
                <a:moveTo>
                  <a:pt x="609724" y="12700"/>
                </a:moveTo>
                <a:lnTo>
                  <a:pt x="599903" y="20750"/>
                </a:lnTo>
                <a:lnTo>
                  <a:pt x="12700" y="502068"/>
                </a:lnTo>
              </a:path>
            </a:pathLst>
          </a:custGeom>
          <a:ln w="25400">
            <a:solidFill>
              <a:srgbClr val="FB272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4083881" y="1955601"/>
            <a:ext cx="93471" cy="87493"/>
          </a:xfrm>
          <a:custGeom>
            <a:avLst/>
            <a:gdLst>
              <a:gd name="connsiteX0" fmla="*/ 77288 w 132936"/>
              <a:gd name="connsiteY0" fmla="*/ 124434 h 124434"/>
              <a:gd name="connsiteX1" fmla="*/ 132936 w 132936"/>
              <a:gd name="connsiteY1" fmla="*/ 0 h 124434"/>
              <a:gd name="connsiteX2" fmla="*/ 0 w 132936"/>
              <a:gd name="connsiteY2" fmla="*/ 30143 h 124434"/>
              <a:gd name="connsiteX3" fmla="*/ 62217 w 132936"/>
              <a:gd name="connsiteY3" fmla="*/ 57966 h 124434"/>
              <a:gd name="connsiteX4" fmla="*/ 77288 w 132936"/>
              <a:gd name="connsiteY4" fmla="*/ 124434 h 1244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936" h="124434">
                <a:moveTo>
                  <a:pt x="77288" y="124434"/>
                </a:moveTo>
                <a:lnTo>
                  <a:pt x="132936" y="0"/>
                </a:lnTo>
                <a:lnTo>
                  <a:pt x="0" y="30143"/>
                </a:lnTo>
                <a:lnTo>
                  <a:pt x="62217" y="57966"/>
                </a:lnTo>
                <a:lnTo>
                  <a:pt x="77288" y="124434"/>
                </a:lnTo>
              </a:path>
            </a:pathLst>
          </a:custGeom>
          <a:solidFill>
            <a:srgbClr val="FB272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8" name="Freeform 3"/>
          <p:cNvSpPr/>
          <p:nvPr/>
        </p:nvSpPr>
        <p:spPr>
          <a:xfrm>
            <a:off x="4616649" y="1946672"/>
            <a:ext cx="2044898" cy="1750219"/>
          </a:xfrm>
          <a:custGeom>
            <a:avLst/>
            <a:gdLst>
              <a:gd name="connsiteX0" fmla="*/ 2473404 w 2908299"/>
              <a:gd name="connsiteY0" fmla="*/ 373514 h 2489200"/>
              <a:gd name="connsiteX1" fmla="*/ 2473404 w 2908299"/>
              <a:gd name="connsiteY1" fmla="*/ 2115683 h 2489200"/>
              <a:gd name="connsiteX2" fmla="*/ 434889 w 2908299"/>
              <a:gd name="connsiteY2" fmla="*/ 2115683 h 2489200"/>
              <a:gd name="connsiteX3" fmla="*/ 434889 w 2908299"/>
              <a:gd name="connsiteY3" fmla="*/ 373514 h 2489200"/>
              <a:gd name="connsiteX4" fmla="*/ 2473404 w 2908299"/>
              <a:gd name="connsiteY4" fmla="*/ 373514 h 2489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908299" h="2489200">
                <a:moveTo>
                  <a:pt x="2473404" y="373514"/>
                </a:moveTo>
                <a:cubicBezTo>
                  <a:pt x="3036331" y="854600"/>
                  <a:pt x="3036331" y="1634597"/>
                  <a:pt x="2473404" y="2115683"/>
                </a:cubicBezTo>
                <a:cubicBezTo>
                  <a:pt x="1910487" y="2596773"/>
                  <a:pt x="997809" y="2596773"/>
                  <a:pt x="434889" y="2115683"/>
                </a:cubicBezTo>
                <a:cubicBezTo>
                  <a:pt x="-128030" y="1634597"/>
                  <a:pt x="-128030" y="854600"/>
                  <a:pt x="434889" y="373514"/>
                </a:cubicBezTo>
                <a:cubicBezTo>
                  <a:pt x="997809" y="-107571"/>
                  <a:pt x="1910487" y="-107571"/>
                  <a:pt x="2473404" y="373514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9" name="Freeform 3"/>
          <p:cNvSpPr/>
          <p:nvPr/>
        </p:nvSpPr>
        <p:spPr>
          <a:xfrm>
            <a:off x="6456164" y="1977631"/>
            <a:ext cx="437643" cy="361947"/>
          </a:xfrm>
          <a:custGeom>
            <a:avLst/>
            <a:gdLst>
              <a:gd name="connsiteX0" fmla="*/ 609725 w 622425"/>
              <a:gd name="connsiteY0" fmla="*/ 12700 h 514769"/>
              <a:gd name="connsiteX1" fmla="*/ 599903 w 622425"/>
              <a:gd name="connsiteY1" fmla="*/ 20752 h 514769"/>
              <a:gd name="connsiteX2" fmla="*/ 12700 w 622425"/>
              <a:gd name="connsiteY2" fmla="*/ 502069 h 5147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622425" h="514769">
                <a:moveTo>
                  <a:pt x="609725" y="12700"/>
                </a:moveTo>
                <a:lnTo>
                  <a:pt x="599903" y="20752"/>
                </a:lnTo>
                <a:lnTo>
                  <a:pt x="12700" y="502069"/>
                </a:lnTo>
              </a:path>
            </a:pathLst>
          </a:custGeom>
          <a:ln w="25400">
            <a:solidFill>
              <a:srgbClr val="FB272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0" name="Freeform 3"/>
          <p:cNvSpPr/>
          <p:nvPr/>
        </p:nvSpPr>
        <p:spPr>
          <a:xfrm>
            <a:off x="6834225" y="1951464"/>
            <a:ext cx="93471" cy="87493"/>
          </a:xfrm>
          <a:custGeom>
            <a:avLst/>
            <a:gdLst>
              <a:gd name="connsiteX0" fmla="*/ 77289 w 132936"/>
              <a:gd name="connsiteY0" fmla="*/ 124435 h 124435"/>
              <a:gd name="connsiteX1" fmla="*/ 132936 w 132936"/>
              <a:gd name="connsiteY1" fmla="*/ 0 h 124435"/>
              <a:gd name="connsiteX2" fmla="*/ 0 w 132936"/>
              <a:gd name="connsiteY2" fmla="*/ 30145 h 124435"/>
              <a:gd name="connsiteX3" fmla="*/ 62217 w 132936"/>
              <a:gd name="connsiteY3" fmla="*/ 57968 h 124435"/>
              <a:gd name="connsiteX4" fmla="*/ 77289 w 132936"/>
              <a:gd name="connsiteY4" fmla="*/ 124435 h 1244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2936" h="124435">
                <a:moveTo>
                  <a:pt x="77289" y="124435"/>
                </a:moveTo>
                <a:lnTo>
                  <a:pt x="132936" y="0"/>
                </a:lnTo>
                <a:lnTo>
                  <a:pt x="0" y="30145"/>
                </a:lnTo>
                <a:lnTo>
                  <a:pt x="62217" y="57968"/>
                </a:lnTo>
                <a:lnTo>
                  <a:pt x="77289" y="124435"/>
                </a:lnTo>
              </a:path>
            </a:pathLst>
          </a:custGeom>
          <a:solidFill>
            <a:srgbClr val="FB272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75109" y="2223492"/>
            <a:ext cx="5581055" cy="3607594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97265" y="3098601"/>
            <a:ext cx="2384227" cy="186630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715375" y="6491883"/>
            <a:ext cx="84960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6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6500813" y="1669852"/>
            <a:ext cx="1465401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20"/>
              </a:lnSpc>
            </a:pPr>
            <a:r>
              <a:rPr lang="en-US" altLang="zh-CN" sz="197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Thread</a:t>
            </a:r>
            <a:r>
              <a:rPr lang="en-US" altLang="zh-CN" sz="19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7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block</a:t>
            </a:r>
            <a:endParaRPr lang="en-US" altLang="zh-CN" sz="197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437555" y="589360"/>
            <a:ext cx="5615320" cy="155132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372300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CUDA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Programming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model</a:t>
            </a:r>
            <a:endParaRPr lang="en-US" altLang="zh-CN" sz="267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955"/>
              </a:lnSpc>
              <a:tabLst>
                <a:tab pos="372300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Connecting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hardware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and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software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70"/>
              </a:lnSpc>
              <a:tabLst>
                <a:tab pos="372300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1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</a:t>
            </a:r>
            <a:endParaRPr lang="en-US" altLang="zh-CN" sz="211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1705571" y="5831086"/>
            <a:ext cx="4028795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45"/>
              </a:lnSpc>
            </a:pPr>
            <a:r>
              <a:rPr lang="en-US" altLang="zh-CN" sz="295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Software</a:t>
            </a:r>
            <a:r>
              <a:rPr lang="en-US" altLang="zh-CN" sz="29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5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representation</a:t>
            </a:r>
            <a:endParaRPr lang="en-US" altLang="zh-CN" sz="295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7108032" y="5107782"/>
            <a:ext cx="1635897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45"/>
              </a:lnSpc>
            </a:pPr>
            <a:r>
              <a:rPr lang="en-US" altLang="zh-CN" sz="295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Hardware</a:t>
            </a:r>
            <a:endParaRPr lang="en-US" altLang="zh-CN" sz="295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650538" y="1951463"/>
            <a:ext cx="2044898" cy="17323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65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30461" y="2232422"/>
            <a:ext cx="5581055" cy="3607594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97265" y="3098601"/>
            <a:ext cx="2384227" cy="186630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37555" y="571500"/>
            <a:ext cx="5477462" cy="113620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</a:pP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CUDA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Programming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model</a:t>
            </a:r>
            <a:endParaRPr lang="en-US" altLang="zh-CN" sz="267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955"/>
              </a:lnSpc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Connecting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hardware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HanziPen TC" pitchFamily="18" charset="0"/>
                <a:cs typeface="HanziPen TC" pitchFamily="18" charset="0"/>
              </a:rPr>
              <a:t>and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HanziPen TC" pitchFamily="18" charset="0"/>
                <a:cs typeface="HanziPen TC" pitchFamily="18" charset="0"/>
              </a:rPr>
              <a:t>the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software</a:t>
            </a:r>
            <a:endParaRPr lang="en-US" altLang="zh-CN" sz="225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8715375" y="6491883"/>
            <a:ext cx="84960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6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705571" y="5831086"/>
            <a:ext cx="4028795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45"/>
              </a:lnSpc>
            </a:pPr>
            <a:r>
              <a:rPr lang="en-US" altLang="zh-CN" sz="295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Software</a:t>
            </a:r>
            <a:r>
              <a:rPr lang="en-US" altLang="zh-CN" sz="29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5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representation</a:t>
            </a:r>
            <a:endParaRPr lang="en-US" altLang="zh-CN" sz="295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7108032" y="5107782"/>
            <a:ext cx="1635897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45"/>
              </a:lnSpc>
            </a:pPr>
            <a:r>
              <a:rPr lang="en-US" altLang="zh-CN" sz="295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Hardware</a:t>
            </a:r>
            <a:endParaRPr lang="en-US" altLang="zh-CN" sz="295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4800" dirty="0"/>
              <a:t>9.1 GPU</a:t>
            </a:r>
            <a:r>
              <a:rPr lang="zh-CN" altLang="en-US" sz="4800" dirty="0"/>
              <a:t>简介</a:t>
            </a:r>
            <a:endParaRPr lang="en-US" altLang="zh-CN" sz="4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755142" y="1628562"/>
            <a:ext cx="41628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effectLst/>
                <a:latin typeface="intel-one"/>
              </a:rPr>
              <a:t>Intel® Xeon® Platinum 8460Y+ Processor </a:t>
            </a:r>
            <a:endParaRPr lang="en-US" b="0" i="0" u="none" strike="noStrike" dirty="0">
              <a:effectLst/>
              <a:latin typeface="intel-one"/>
            </a:endParaRPr>
          </a:p>
          <a:p>
            <a:pPr algn="l"/>
            <a:r>
              <a:rPr lang="en-US" b="0" i="0" u="none" strike="noStrike" dirty="0">
                <a:effectLst/>
                <a:latin typeface="intel-clear"/>
              </a:rPr>
              <a:t>105M Cache, 2.00 GHz</a:t>
            </a:r>
            <a:endParaRPr lang="en-US" b="0" i="0" u="none" strike="noStrike" dirty="0">
              <a:effectLst/>
              <a:latin typeface="intel-clear"/>
            </a:endParaRPr>
          </a:p>
        </p:txBody>
      </p:sp>
      <p:pic>
        <p:nvPicPr>
          <p:cNvPr id="1030" name="Picture 6" descr="Intel 4th Gen Xeon CPUs Official: Sapphire Rapids With Up To 60 Cores,  112.5 MB Cache, 8-Socket Scalability, 350W TDP, Top SKU At $17,000 U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71" y="1305911"/>
            <a:ext cx="4346029" cy="244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3335" y="2892986"/>
            <a:ext cx="4346028" cy="3380244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4256691" y="3429000"/>
            <a:ext cx="3468412" cy="6279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1723120" y="2811498"/>
            <a:ext cx="5231907" cy="952365"/>
          </a:xfrm>
          <a:custGeom>
            <a:avLst/>
            <a:gdLst>
              <a:gd name="connsiteX0" fmla="*/ 19050 w 7440934"/>
              <a:gd name="connsiteY0" fmla="*/ 19050 h 1354474"/>
              <a:gd name="connsiteX1" fmla="*/ 37806 w 7440934"/>
              <a:gd name="connsiteY1" fmla="*/ 22385 h 1354474"/>
              <a:gd name="connsiteX2" fmla="*/ 7421885 w 7440934"/>
              <a:gd name="connsiteY2" fmla="*/ 1335424 h 135447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440934" h="1354474">
                <a:moveTo>
                  <a:pt x="19050" y="19050"/>
                </a:moveTo>
                <a:lnTo>
                  <a:pt x="37806" y="22385"/>
                </a:lnTo>
                <a:lnTo>
                  <a:pt x="7421885" y="1335424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1662665" y="2774372"/>
            <a:ext cx="126369" cy="116051"/>
          </a:xfrm>
          <a:custGeom>
            <a:avLst/>
            <a:gdLst>
              <a:gd name="connsiteX0" fmla="*/ 179725 w 179725"/>
              <a:gd name="connsiteY0" fmla="*/ 0 h 165051"/>
              <a:gd name="connsiteX1" fmla="*/ 0 w 179725"/>
              <a:gd name="connsiteY1" fmla="*/ 53178 h 165051"/>
              <a:gd name="connsiteX2" fmla="*/ 150378 w 179725"/>
              <a:gd name="connsiteY2" fmla="*/ 165051 h 165051"/>
              <a:gd name="connsiteX3" fmla="*/ 123789 w 179725"/>
              <a:gd name="connsiteY3" fmla="*/ 75189 h 165051"/>
              <a:gd name="connsiteX4" fmla="*/ 179725 w 179725"/>
              <a:gd name="connsiteY4" fmla="*/ 0 h 1650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725" h="165051">
                <a:moveTo>
                  <a:pt x="179725" y="0"/>
                </a:moveTo>
                <a:lnTo>
                  <a:pt x="0" y="53178"/>
                </a:lnTo>
                <a:lnTo>
                  <a:pt x="150378" y="165051"/>
                </a:lnTo>
                <a:lnTo>
                  <a:pt x="123789" y="75189"/>
                </a:lnTo>
                <a:lnTo>
                  <a:pt x="17972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8" name="Freeform 3"/>
          <p:cNvSpPr/>
          <p:nvPr/>
        </p:nvSpPr>
        <p:spPr>
          <a:xfrm>
            <a:off x="2876141" y="2801466"/>
            <a:ext cx="4345035" cy="793821"/>
          </a:xfrm>
          <a:custGeom>
            <a:avLst/>
            <a:gdLst>
              <a:gd name="connsiteX0" fmla="*/ 19050 w 6179606"/>
              <a:gd name="connsiteY0" fmla="*/ 19050 h 1128990"/>
              <a:gd name="connsiteX1" fmla="*/ 37806 w 6179606"/>
              <a:gd name="connsiteY1" fmla="*/ 22380 h 1128990"/>
              <a:gd name="connsiteX2" fmla="*/ 6160556 w 6179606"/>
              <a:gd name="connsiteY2" fmla="*/ 1109940 h 112899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6179606" h="1128990">
                <a:moveTo>
                  <a:pt x="19050" y="19050"/>
                </a:moveTo>
                <a:lnTo>
                  <a:pt x="37806" y="22380"/>
                </a:lnTo>
                <a:lnTo>
                  <a:pt x="6160556" y="110994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9" name="Freeform 3"/>
          <p:cNvSpPr/>
          <p:nvPr/>
        </p:nvSpPr>
        <p:spPr>
          <a:xfrm>
            <a:off x="2815683" y="2764328"/>
            <a:ext cx="126362" cy="116055"/>
          </a:xfrm>
          <a:custGeom>
            <a:avLst/>
            <a:gdLst>
              <a:gd name="connsiteX0" fmla="*/ 179715 w 179715"/>
              <a:gd name="connsiteY0" fmla="*/ 0 h 165056"/>
              <a:gd name="connsiteX1" fmla="*/ 0 w 179715"/>
              <a:gd name="connsiteY1" fmla="*/ 53212 h 165056"/>
              <a:gd name="connsiteX2" fmla="*/ 150398 w 179715"/>
              <a:gd name="connsiteY2" fmla="*/ 165056 h 165056"/>
              <a:gd name="connsiteX3" fmla="*/ 123792 w 179715"/>
              <a:gd name="connsiteY3" fmla="*/ 75198 h 165056"/>
              <a:gd name="connsiteX4" fmla="*/ 179715 w 179715"/>
              <a:gd name="connsiteY4" fmla="*/ 0 h 1650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715" h="165056">
                <a:moveTo>
                  <a:pt x="179715" y="0"/>
                </a:moveTo>
                <a:lnTo>
                  <a:pt x="0" y="53212"/>
                </a:lnTo>
                <a:lnTo>
                  <a:pt x="150398" y="165056"/>
                </a:lnTo>
                <a:lnTo>
                  <a:pt x="123792" y="75198"/>
                </a:lnTo>
                <a:lnTo>
                  <a:pt x="17971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0" name="Freeform 3"/>
          <p:cNvSpPr/>
          <p:nvPr/>
        </p:nvSpPr>
        <p:spPr>
          <a:xfrm>
            <a:off x="4033002" y="2843718"/>
            <a:ext cx="3497882" cy="664452"/>
          </a:xfrm>
          <a:custGeom>
            <a:avLst/>
            <a:gdLst>
              <a:gd name="connsiteX0" fmla="*/ 19050 w 4974765"/>
              <a:gd name="connsiteY0" fmla="*/ 19050 h 944999"/>
              <a:gd name="connsiteX1" fmla="*/ 37786 w 4974765"/>
              <a:gd name="connsiteY1" fmla="*/ 22491 h 944999"/>
              <a:gd name="connsiteX2" fmla="*/ 4955715 w 4974765"/>
              <a:gd name="connsiteY2" fmla="*/ 925949 h 9449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974765" h="944999">
                <a:moveTo>
                  <a:pt x="19050" y="19050"/>
                </a:moveTo>
                <a:lnTo>
                  <a:pt x="37786" y="22491"/>
                </a:lnTo>
                <a:lnTo>
                  <a:pt x="4955715" y="925949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1" name="Freeform 3"/>
          <p:cNvSpPr/>
          <p:nvPr/>
        </p:nvSpPr>
        <p:spPr>
          <a:xfrm>
            <a:off x="3972622" y="2806890"/>
            <a:ext cx="126579" cy="115932"/>
          </a:xfrm>
          <a:custGeom>
            <a:avLst/>
            <a:gdLst>
              <a:gd name="connsiteX0" fmla="*/ 180023 w 180023"/>
              <a:gd name="connsiteY0" fmla="*/ 0 h 164881"/>
              <a:gd name="connsiteX1" fmla="*/ 0 w 180023"/>
              <a:gd name="connsiteY1" fmla="*/ 52153 h 164881"/>
              <a:gd name="connsiteX2" fmla="*/ 149736 w 180023"/>
              <a:gd name="connsiteY2" fmla="*/ 164881 h 164881"/>
              <a:gd name="connsiteX3" fmla="*/ 123660 w 180023"/>
              <a:gd name="connsiteY3" fmla="*/ 74868 h 164881"/>
              <a:gd name="connsiteX4" fmla="*/ 180023 w 180023"/>
              <a:gd name="connsiteY4" fmla="*/ 0 h 1648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0023" h="164881">
                <a:moveTo>
                  <a:pt x="180023" y="0"/>
                </a:moveTo>
                <a:lnTo>
                  <a:pt x="0" y="52153"/>
                </a:lnTo>
                <a:lnTo>
                  <a:pt x="149736" y="164881"/>
                </a:lnTo>
                <a:lnTo>
                  <a:pt x="123660" y="74868"/>
                </a:lnTo>
                <a:lnTo>
                  <a:pt x="180023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2" name="Freeform 3"/>
          <p:cNvSpPr/>
          <p:nvPr/>
        </p:nvSpPr>
        <p:spPr>
          <a:xfrm>
            <a:off x="5383451" y="2767089"/>
            <a:ext cx="2362835" cy="692511"/>
          </a:xfrm>
          <a:custGeom>
            <a:avLst/>
            <a:gdLst>
              <a:gd name="connsiteX0" fmla="*/ 19050 w 3360477"/>
              <a:gd name="connsiteY0" fmla="*/ 19050 h 984905"/>
              <a:gd name="connsiteX1" fmla="*/ 37370 w 3360477"/>
              <a:gd name="connsiteY1" fmla="*/ 24271 h 984905"/>
              <a:gd name="connsiteX2" fmla="*/ 3341427 w 3360477"/>
              <a:gd name="connsiteY2" fmla="*/ 965855 h 9849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360477" h="984905">
                <a:moveTo>
                  <a:pt x="19050" y="19050"/>
                </a:moveTo>
                <a:lnTo>
                  <a:pt x="37370" y="24271"/>
                </a:lnTo>
                <a:lnTo>
                  <a:pt x="3341427" y="965855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3" name="Freeform 3"/>
          <p:cNvSpPr/>
          <p:nvPr/>
        </p:nvSpPr>
        <p:spPr>
          <a:xfrm>
            <a:off x="5324708" y="2735549"/>
            <a:ext cx="129509" cy="113359"/>
          </a:xfrm>
          <a:custGeom>
            <a:avLst/>
            <a:gdLst>
              <a:gd name="connsiteX0" fmla="*/ 184191 w 184191"/>
              <a:gd name="connsiteY0" fmla="*/ 0 h 161221"/>
              <a:gd name="connsiteX1" fmla="*/ 0 w 184191"/>
              <a:gd name="connsiteY1" fmla="*/ 34669 h 161221"/>
              <a:gd name="connsiteX2" fmla="*/ 138250 w 184191"/>
              <a:gd name="connsiteY2" fmla="*/ 161221 h 161221"/>
              <a:gd name="connsiteX3" fmla="*/ 120915 w 184191"/>
              <a:gd name="connsiteY3" fmla="*/ 69126 h 161221"/>
              <a:gd name="connsiteX4" fmla="*/ 184191 w 184191"/>
              <a:gd name="connsiteY4" fmla="*/ 0 h 16122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4191" h="161221">
                <a:moveTo>
                  <a:pt x="184191" y="0"/>
                </a:moveTo>
                <a:lnTo>
                  <a:pt x="0" y="34669"/>
                </a:lnTo>
                <a:lnTo>
                  <a:pt x="138250" y="161221"/>
                </a:lnTo>
                <a:lnTo>
                  <a:pt x="120915" y="69126"/>
                </a:lnTo>
                <a:lnTo>
                  <a:pt x="184191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4" name="Freeform 3"/>
          <p:cNvSpPr/>
          <p:nvPr/>
        </p:nvSpPr>
        <p:spPr>
          <a:xfrm>
            <a:off x="1580841" y="3566098"/>
            <a:ext cx="6421793" cy="401591"/>
          </a:xfrm>
          <a:custGeom>
            <a:avLst/>
            <a:gdLst>
              <a:gd name="connsiteX0" fmla="*/ 19050 w 9133217"/>
              <a:gd name="connsiteY0" fmla="*/ 552101 h 571151"/>
              <a:gd name="connsiteX1" fmla="*/ 38067 w 9133217"/>
              <a:gd name="connsiteY1" fmla="*/ 550986 h 571151"/>
              <a:gd name="connsiteX2" fmla="*/ 9114167 w 9133217"/>
              <a:gd name="connsiteY2" fmla="*/ 19050 h 5711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9133217" h="571151">
                <a:moveTo>
                  <a:pt x="19050" y="552101"/>
                </a:moveTo>
                <a:lnTo>
                  <a:pt x="38067" y="550986"/>
                </a:lnTo>
                <a:lnTo>
                  <a:pt x="9114167" y="190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5" name="Freeform 3"/>
          <p:cNvSpPr/>
          <p:nvPr/>
        </p:nvSpPr>
        <p:spPr>
          <a:xfrm>
            <a:off x="1519354" y="3892952"/>
            <a:ext cx="121118" cy="117669"/>
          </a:xfrm>
          <a:custGeom>
            <a:avLst/>
            <a:gdLst>
              <a:gd name="connsiteX0" fmla="*/ 162448 w 172256"/>
              <a:gd name="connsiteY0" fmla="*/ 0 h 167352"/>
              <a:gd name="connsiteX1" fmla="*/ 0 w 172256"/>
              <a:gd name="connsiteY1" fmla="*/ 93484 h 167352"/>
              <a:gd name="connsiteX2" fmla="*/ 172256 w 172256"/>
              <a:gd name="connsiteY2" fmla="*/ 167352 h 167352"/>
              <a:gd name="connsiteX3" fmla="*/ 125514 w 172256"/>
              <a:gd name="connsiteY3" fmla="*/ 86126 h 167352"/>
              <a:gd name="connsiteX4" fmla="*/ 162448 w 172256"/>
              <a:gd name="connsiteY4" fmla="*/ 0 h 16735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2256" h="167352">
                <a:moveTo>
                  <a:pt x="162448" y="0"/>
                </a:moveTo>
                <a:lnTo>
                  <a:pt x="0" y="93484"/>
                </a:lnTo>
                <a:lnTo>
                  <a:pt x="172256" y="167352"/>
                </a:lnTo>
                <a:lnTo>
                  <a:pt x="125514" y="86126"/>
                </a:lnTo>
                <a:lnTo>
                  <a:pt x="1624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6" name="Freeform 3"/>
          <p:cNvSpPr/>
          <p:nvPr/>
        </p:nvSpPr>
        <p:spPr>
          <a:xfrm>
            <a:off x="2779538" y="3656701"/>
            <a:ext cx="5427171" cy="407672"/>
          </a:xfrm>
          <a:custGeom>
            <a:avLst/>
            <a:gdLst>
              <a:gd name="connsiteX0" fmla="*/ 19050 w 7718643"/>
              <a:gd name="connsiteY0" fmla="*/ 560750 h 579800"/>
              <a:gd name="connsiteX1" fmla="*/ 38053 w 7718643"/>
              <a:gd name="connsiteY1" fmla="*/ 559409 h 579800"/>
              <a:gd name="connsiteX2" fmla="*/ 7699593 w 7718643"/>
              <a:gd name="connsiteY2" fmla="*/ 19050 h 579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718643" h="579800">
                <a:moveTo>
                  <a:pt x="19050" y="560750"/>
                </a:moveTo>
                <a:lnTo>
                  <a:pt x="38053" y="559409"/>
                </a:lnTo>
                <a:lnTo>
                  <a:pt x="7699593" y="190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7" name="Freeform 3"/>
          <p:cNvSpPr/>
          <p:nvPr/>
        </p:nvSpPr>
        <p:spPr>
          <a:xfrm>
            <a:off x="2718110" y="3989174"/>
            <a:ext cx="121726" cy="117579"/>
          </a:xfrm>
          <a:custGeom>
            <a:avLst/>
            <a:gdLst>
              <a:gd name="connsiteX0" fmla="*/ 161326 w 173121"/>
              <a:gd name="connsiteY0" fmla="*/ 0 h 167224"/>
              <a:gd name="connsiteX1" fmla="*/ 0 w 173121"/>
              <a:gd name="connsiteY1" fmla="*/ 95406 h 167224"/>
              <a:gd name="connsiteX2" fmla="*/ 173121 w 173121"/>
              <a:gd name="connsiteY2" fmla="*/ 167224 h 167224"/>
              <a:gd name="connsiteX3" fmla="*/ 125417 w 173121"/>
              <a:gd name="connsiteY3" fmla="*/ 86560 h 167224"/>
              <a:gd name="connsiteX4" fmla="*/ 161326 w 173121"/>
              <a:gd name="connsiteY4" fmla="*/ 0 h 167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3121" h="167224">
                <a:moveTo>
                  <a:pt x="161326" y="0"/>
                </a:moveTo>
                <a:lnTo>
                  <a:pt x="0" y="95406"/>
                </a:lnTo>
                <a:lnTo>
                  <a:pt x="173121" y="167224"/>
                </a:lnTo>
                <a:lnTo>
                  <a:pt x="125417" y="86560"/>
                </a:lnTo>
                <a:lnTo>
                  <a:pt x="16132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8" name="Freeform 3"/>
          <p:cNvSpPr/>
          <p:nvPr/>
        </p:nvSpPr>
        <p:spPr>
          <a:xfrm>
            <a:off x="3968388" y="3719216"/>
            <a:ext cx="4502725" cy="550798"/>
          </a:xfrm>
          <a:custGeom>
            <a:avLst/>
            <a:gdLst>
              <a:gd name="connsiteX0" fmla="*/ 19050 w 6403876"/>
              <a:gd name="connsiteY0" fmla="*/ 764307 h 783357"/>
              <a:gd name="connsiteX1" fmla="*/ 37970 w 6403876"/>
              <a:gd name="connsiteY1" fmla="*/ 762092 h 783357"/>
              <a:gd name="connsiteX2" fmla="*/ 6384826 w 6403876"/>
              <a:gd name="connsiteY2" fmla="*/ 19050 h 7833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6403876" h="783357">
                <a:moveTo>
                  <a:pt x="19050" y="764307"/>
                </a:moveTo>
                <a:lnTo>
                  <a:pt x="37970" y="762092"/>
                </a:lnTo>
                <a:lnTo>
                  <a:pt x="6384826" y="190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9" name="Freeform 3"/>
          <p:cNvSpPr/>
          <p:nvPr/>
        </p:nvSpPr>
        <p:spPr>
          <a:xfrm>
            <a:off x="3907283" y="4193101"/>
            <a:ext cx="123924" cy="117072"/>
          </a:xfrm>
          <a:custGeom>
            <a:avLst/>
            <a:gdLst>
              <a:gd name="connsiteX0" fmla="*/ 156757 w 176248"/>
              <a:gd name="connsiteY0" fmla="*/ 0 h 166503"/>
              <a:gd name="connsiteX1" fmla="*/ 0 w 176248"/>
              <a:gd name="connsiteY1" fmla="*/ 102742 h 166503"/>
              <a:gd name="connsiteX2" fmla="*/ 176248 w 176248"/>
              <a:gd name="connsiteY2" fmla="*/ 166503 h 166503"/>
              <a:gd name="connsiteX3" fmla="*/ 124876 w 176248"/>
              <a:gd name="connsiteY3" fmla="*/ 88123 h 166503"/>
              <a:gd name="connsiteX4" fmla="*/ 156757 w 176248"/>
              <a:gd name="connsiteY4" fmla="*/ 0 h 1665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6248" h="166503">
                <a:moveTo>
                  <a:pt x="156757" y="0"/>
                </a:moveTo>
                <a:lnTo>
                  <a:pt x="0" y="102742"/>
                </a:lnTo>
                <a:lnTo>
                  <a:pt x="176248" y="166503"/>
                </a:lnTo>
                <a:lnTo>
                  <a:pt x="124876" y="88123"/>
                </a:lnTo>
                <a:lnTo>
                  <a:pt x="15675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0" name="Freeform 3"/>
          <p:cNvSpPr/>
          <p:nvPr/>
        </p:nvSpPr>
        <p:spPr>
          <a:xfrm>
            <a:off x="5301493" y="3719216"/>
            <a:ext cx="3441433" cy="643756"/>
          </a:xfrm>
          <a:custGeom>
            <a:avLst/>
            <a:gdLst>
              <a:gd name="connsiteX0" fmla="*/ 19050 w 4894482"/>
              <a:gd name="connsiteY0" fmla="*/ 896514 h 915564"/>
              <a:gd name="connsiteX1" fmla="*/ 37796 w 4894482"/>
              <a:gd name="connsiteY1" fmla="*/ 893127 h 915564"/>
              <a:gd name="connsiteX2" fmla="*/ 4875432 w 4894482"/>
              <a:gd name="connsiteY2" fmla="*/ 19050 h 9155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894482" h="915564">
                <a:moveTo>
                  <a:pt x="19050" y="896514"/>
                </a:moveTo>
                <a:lnTo>
                  <a:pt x="37796" y="893127"/>
                </a:lnTo>
                <a:lnTo>
                  <a:pt x="4875432" y="190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1" name="Freeform 3"/>
          <p:cNvSpPr/>
          <p:nvPr/>
        </p:nvSpPr>
        <p:spPr>
          <a:xfrm>
            <a:off x="5241072" y="4283962"/>
            <a:ext cx="126473" cy="115994"/>
          </a:xfrm>
          <a:custGeom>
            <a:avLst/>
            <a:gdLst>
              <a:gd name="connsiteX0" fmla="*/ 150066 w 179872"/>
              <a:gd name="connsiteY0" fmla="*/ 0 h 164969"/>
              <a:gd name="connsiteX1" fmla="*/ 0 w 179872"/>
              <a:gd name="connsiteY1" fmla="*/ 112288 h 164969"/>
              <a:gd name="connsiteX2" fmla="*/ 179872 w 179872"/>
              <a:gd name="connsiteY2" fmla="*/ 164969 h 164969"/>
              <a:gd name="connsiteX3" fmla="*/ 123726 w 179872"/>
              <a:gd name="connsiteY3" fmla="*/ 89935 h 164969"/>
              <a:gd name="connsiteX4" fmla="*/ 150066 w 179872"/>
              <a:gd name="connsiteY4" fmla="*/ 0 h 1649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872" h="164969">
                <a:moveTo>
                  <a:pt x="150066" y="0"/>
                </a:moveTo>
                <a:lnTo>
                  <a:pt x="0" y="112288"/>
                </a:lnTo>
                <a:lnTo>
                  <a:pt x="179872" y="164969"/>
                </a:lnTo>
                <a:lnTo>
                  <a:pt x="123726" y="89935"/>
                </a:lnTo>
                <a:lnTo>
                  <a:pt x="15006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2" name="Freeform 3"/>
          <p:cNvSpPr/>
          <p:nvPr/>
        </p:nvSpPr>
        <p:spPr>
          <a:xfrm>
            <a:off x="1901179" y="4478237"/>
            <a:ext cx="5110042" cy="545590"/>
          </a:xfrm>
          <a:custGeom>
            <a:avLst/>
            <a:gdLst>
              <a:gd name="connsiteX0" fmla="*/ 19050 w 7267615"/>
              <a:gd name="connsiteY0" fmla="*/ 756900 h 775950"/>
              <a:gd name="connsiteX1" fmla="*/ 38000 w 7267615"/>
              <a:gd name="connsiteY1" fmla="*/ 754965 h 775950"/>
              <a:gd name="connsiteX2" fmla="*/ 7248565 w 7267615"/>
              <a:gd name="connsiteY2" fmla="*/ 19050 h 7759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7267615" h="775950">
                <a:moveTo>
                  <a:pt x="19050" y="756900"/>
                </a:moveTo>
                <a:lnTo>
                  <a:pt x="38000" y="754965"/>
                </a:lnTo>
                <a:lnTo>
                  <a:pt x="7248565" y="190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3" name="Freeform 3"/>
          <p:cNvSpPr/>
          <p:nvPr/>
        </p:nvSpPr>
        <p:spPr>
          <a:xfrm>
            <a:off x="1839951" y="4947450"/>
            <a:ext cx="123247" cy="117262"/>
          </a:xfrm>
          <a:custGeom>
            <a:avLst/>
            <a:gdLst>
              <a:gd name="connsiteX0" fmla="*/ 158263 w 175284"/>
              <a:gd name="connsiteY0" fmla="*/ 0 h 166773"/>
              <a:gd name="connsiteX1" fmla="*/ 0 w 175284"/>
              <a:gd name="connsiteY1" fmla="*/ 100407 h 166773"/>
              <a:gd name="connsiteX2" fmla="*/ 175284 w 175284"/>
              <a:gd name="connsiteY2" fmla="*/ 166773 h 166773"/>
              <a:gd name="connsiteX3" fmla="*/ 125079 w 175284"/>
              <a:gd name="connsiteY3" fmla="*/ 87641 h 166773"/>
              <a:gd name="connsiteX4" fmla="*/ 158263 w 175284"/>
              <a:gd name="connsiteY4" fmla="*/ 0 h 1667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5284" h="166773">
                <a:moveTo>
                  <a:pt x="158263" y="0"/>
                </a:moveTo>
                <a:lnTo>
                  <a:pt x="0" y="100407"/>
                </a:lnTo>
                <a:lnTo>
                  <a:pt x="175284" y="166773"/>
                </a:lnTo>
                <a:lnTo>
                  <a:pt x="125079" y="87641"/>
                </a:lnTo>
                <a:lnTo>
                  <a:pt x="158263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4" name="Freeform 3"/>
          <p:cNvSpPr/>
          <p:nvPr/>
        </p:nvSpPr>
        <p:spPr>
          <a:xfrm>
            <a:off x="2974079" y="4549677"/>
            <a:ext cx="4295666" cy="652103"/>
          </a:xfrm>
          <a:custGeom>
            <a:avLst/>
            <a:gdLst>
              <a:gd name="connsiteX0" fmla="*/ 19050 w 6109392"/>
              <a:gd name="connsiteY0" fmla="*/ 908386 h 927436"/>
              <a:gd name="connsiteX1" fmla="*/ 37899 w 6109392"/>
              <a:gd name="connsiteY1" fmla="*/ 905624 h 927436"/>
              <a:gd name="connsiteX2" fmla="*/ 6090342 w 6109392"/>
              <a:gd name="connsiteY2" fmla="*/ 19050 h 9274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6109392" h="927436">
                <a:moveTo>
                  <a:pt x="19050" y="908386"/>
                </a:moveTo>
                <a:lnTo>
                  <a:pt x="37899" y="905624"/>
                </a:lnTo>
                <a:lnTo>
                  <a:pt x="6090342" y="190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5" name="Freeform 3"/>
          <p:cNvSpPr/>
          <p:nvPr/>
        </p:nvSpPr>
        <p:spPr>
          <a:xfrm>
            <a:off x="2913256" y="5123860"/>
            <a:ext cx="125168" cy="116628"/>
          </a:xfrm>
          <a:custGeom>
            <a:avLst/>
            <a:gdLst>
              <a:gd name="connsiteX0" fmla="*/ 153723 w 178017"/>
              <a:gd name="connsiteY0" fmla="*/ 0 h 165871"/>
              <a:gd name="connsiteX1" fmla="*/ 0 w 178017"/>
              <a:gd name="connsiteY1" fmla="*/ 107229 h 165871"/>
              <a:gd name="connsiteX2" fmla="*/ 178017 w 178017"/>
              <a:gd name="connsiteY2" fmla="*/ 165871 h 165871"/>
              <a:gd name="connsiteX3" fmla="*/ 124402 w 178017"/>
              <a:gd name="connsiteY3" fmla="*/ 89007 h 165871"/>
              <a:gd name="connsiteX4" fmla="*/ 153723 w 178017"/>
              <a:gd name="connsiteY4" fmla="*/ 0 h 16587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8017" h="165871">
                <a:moveTo>
                  <a:pt x="153723" y="0"/>
                </a:moveTo>
                <a:lnTo>
                  <a:pt x="0" y="107229"/>
                </a:lnTo>
                <a:lnTo>
                  <a:pt x="178017" y="165871"/>
                </a:lnTo>
                <a:lnTo>
                  <a:pt x="124402" y="89007"/>
                </a:lnTo>
                <a:lnTo>
                  <a:pt x="153723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6" name="Freeform 3"/>
          <p:cNvSpPr/>
          <p:nvPr/>
        </p:nvSpPr>
        <p:spPr>
          <a:xfrm>
            <a:off x="4256041" y="4638972"/>
            <a:ext cx="3252630" cy="615959"/>
          </a:xfrm>
          <a:custGeom>
            <a:avLst/>
            <a:gdLst>
              <a:gd name="connsiteX0" fmla="*/ 19050 w 4625962"/>
              <a:gd name="connsiteY0" fmla="*/ 856981 h 876031"/>
              <a:gd name="connsiteX1" fmla="*/ 37790 w 4625962"/>
              <a:gd name="connsiteY1" fmla="*/ 853558 h 876031"/>
              <a:gd name="connsiteX2" fmla="*/ 4606912 w 4625962"/>
              <a:gd name="connsiteY2" fmla="*/ 19050 h 8760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625962" h="876031">
                <a:moveTo>
                  <a:pt x="19050" y="856981"/>
                </a:moveTo>
                <a:lnTo>
                  <a:pt x="37790" y="853558"/>
                </a:lnTo>
                <a:lnTo>
                  <a:pt x="4606912" y="190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7" name="Freeform 3"/>
          <p:cNvSpPr/>
          <p:nvPr/>
        </p:nvSpPr>
        <p:spPr>
          <a:xfrm>
            <a:off x="4195646" y="5175860"/>
            <a:ext cx="126541" cy="115954"/>
          </a:xfrm>
          <a:custGeom>
            <a:avLst/>
            <a:gdLst>
              <a:gd name="connsiteX0" fmla="*/ 149855 w 179970"/>
              <a:gd name="connsiteY0" fmla="*/ 0 h 164913"/>
              <a:gd name="connsiteX1" fmla="*/ 0 w 179970"/>
              <a:gd name="connsiteY1" fmla="*/ 112574 h 164913"/>
              <a:gd name="connsiteX2" fmla="*/ 179970 w 179970"/>
              <a:gd name="connsiteY2" fmla="*/ 164913 h 164913"/>
              <a:gd name="connsiteX3" fmla="*/ 123684 w 179970"/>
              <a:gd name="connsiteY3" fmla="*/ 89985 h 164913"/>
              <a:gd name="connsiteX4" fmla="*/ 149855 w 179970"/>
              <a:gd name="connsiteY4" fmla="*/ 0 h 16491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79970" h="164913">
                <a:moveTo>
                  <a:pt x="149855" y="0"/>
                </a:moveTo>
                <a:lnTo>
                  <a:pt x="0" y="112574"/>
                </a:lnTo>
                <a:lnTo>
                  <a:pt x="179970" y="164913"/>
                </a:lnTo>
                <a:lnTo>
                  <a:pt x="123684" y="89985"/>
                </a:lnTo>
                <a:lnTo>
                  <a:pt x="14985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8" name="Freeform 3"/>
          <p:cNvSpPr/>
          <p:nvPr/>
        </p:nvSpPr>
        <p:spPr>
          <a:xfrm>
            <a:off x="5452411" y="4621113"/>
            <a:ext cx="2316526" cy="763706"/>
          </a:xfrm>
          <a:custGeom>
            <a:avLst/>
            <a:gdLst>
              <a:gd name="connsiteX0" fmla="*/ 19050 w 3294615"/>
              <a:gd name="connsiteY0" fmla="*/ 1067110 h 1086160"/>
              <a:gd name="connsiteX1" fmla="*/ 37184 w 3294615"/>
              <a:gd name="connsiteY1" fmla="*/ 1061274 h 1086160"/>
              <a:gd name="connsiteX2" fmla="*/ 3275565 w 3294615"/>
              <a:gd name="connsiteY2" fmla="*/ 19050 h 108616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294615" h="1086160">
                <a:moveTo>
                  <a:pt x="19050" y="1067110"/>
                </a:moveTo>
                <a:lnTo>
                  <a:pt x="37184" y="1061274"/>
                </a:lnTo>
                <a:lnTo>
                  <a:pt x="3275565" y="19050"/>
                </a:lnTo>
              </a:path>
            </a:pathLst>
          </a:custGeom>
          <a:ln w="381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9" name="Freeform 3"/>
          <p:cNvSpPr/>
          <p:nvPr/>
        </p:nvSpPr>
        <p:spPr>
          <a:xfrm>
            <a:off x="5394401" y="5302192"/>
            <a:ext cx="130260" cy="112205"/>
          </a:xfrm>
          <a:custGeom>
            <a:avLst/>
            <a:gdLst>
              <a:gd name="connsiteX0" fmla="*/ 133903 w 185258"/>
              <a:gd name="connsiteY0" fmla="*/ 0 h 159580"/>
              <a:gd name="connsiteX1" fmla="*/ 0 w 185258"/>
              <a:gd name="connsiteY1" fmla="*/ 131143 h 159580"/>
              <a:gd name="connsiteX2" fmla="*/ 185258 w 185258"/>
              <a:gd name="connsiteY2" fmla="*/ 159580 h 159580"/>
              <a:gd name="connsiteX3" fmla="*/ 119685 w 185258"/>
              <a:gd name="connsiteY3" fmla="*/ 92628 h 159580"/>
              <a:gd name="connsiteX4" fmla="*/ 133903 w 185258"/>
              <a:gd name="connsiteY4" fmla="*/ 0 h 1595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5258" h="159580">
                <a:moveTo>
                  <a:pt x="133903" y="0"/>
                </a:moveTo>
                <a:lnTo>
                  <a:pt x="0" y="131143"/>
                </a:lnTo>
                <a:lnTo>
                  <a:pt x="185258" y="159580"/>
                </a:lnTo>
                <a:lnTo>
                  <a:pt x="119685" y="92628"/>
                </a:lnTo>
                <a:lnTo>
                  <a:pt x="133903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0" name="Freeform 3"/>
          <p:cNvSpPr/>
          <p:nvPr/>
        </p:nvSpPr>
        <p:spPr>
          <a:xfrm>
            <a:off x="1077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30461" y="2232422"/>
            <a:ext cx="5581055" cy="3607594"/>
          </a:xfrm>
          <a:prstGeom prst="rect">
            <a:avLst/>
          </a:prstGeom>
          <a:noFill/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97265" y="3098601"/>
            <a:ext cx="2384227" cy="186630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37555" y="571501"/>
            <a:ext cx="5602496" cy="110844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</a:pP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CUDA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Heiti TC" pitchFamily="18" charset="0"/>
                <a:cs typeface="Heiti TC" pitchFamily="18" charset="0"/>
              </a:rPr>
              <a:t>Programming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Heiti TC" pitchFamily="18" charset="0"/>
                <a:cs typeface="Heiti TC" pitchFamily="18" charset="0"/>
              </a:rPr>
              <a:t>model</a:t>
            </a:r>
            <a:endParaRPr lang="en-US" altLang="zh-CN" sz="2670" dirty="0">
              <a:solidFill>
                <a:srgbClr val="000000"/>
              </a:solidFill>
              <a:latin typeface="Heiti TC" pitchFamily="18" charset="0"/>
              <a:cs typeface="Heiti TC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955"/>
              </a:lnSpc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Connecting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hardware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software</a:t>
            </a:r>
            <a:endParaRPr lang="en-US" altLang="zh-CN" sz="225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32" name="TextBox 1"/>
          <p:cNvSpPr txBox="1"/>
          <p:nvPr/>
        </p:nvSpPr>
        <p:spPr>
          <a:xfrm>
            <a:off x="8715375" y="6491883"/>
            <a:ext cx="84960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6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33" name="TextBox 1"/>
          <p:cNvSpPr txBox="1"/>
          <p:nvPr/>
        </p:nvSpPr>
        <p:spPr>
          <a:xfrm>
            <a:off x="1705571" y="5831086"/>
            <a:ext cx="4028795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45"/>
              </a:lnSpc>
            </a:pPr>
            <a:r>
              <a:rPr lang="en-US" altLang="zh-CN" sz="295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Software</a:t>
            </a:r>
            <a:r>
              <a:rPr lang="en-US" altLang="zh-CN" sz="29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5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representation</a:t>
            </a:r>
            <a:endParaRPr lang="en-US" altLang="zh-CN" sz="295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34" name="TextBox 1"/>
          <p:cNvSpPr txBox="1"/>
          <p:nvPr/>
        </p:nvSpPr>
        <p:spPr>
          <a:xfrm>
            <a:off x="7108032" y="5107782"/>
            <a:ext cx="1635897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45"/>
              </a:lnSpc>
            </a:pPr>
            <a:r>
              <a:rPr lang="en-US" altLang="zh-CN" sz="295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Hardware</a:t>
            </a:r>
            <a:endParaRPr lang="en-US" altLang="zh-CN" sz="295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1147465" y="3746004"/>
            <a:ext cx="1964531" cy="2437805"/>
          </a:xfrm>
          <a:custGeom>
            <a:avLst/>
            <a:gdLst>
              <a:gd name="connsiteX0" fmla="*/ 19050 w 2794000"/>
              <a:gd name="connsiteY0" fmla="*/ 19050 h 3467100"/>
              <a:gd name="connsiteX1" fmla="*/ 2774950 w 2794000"/>
              <a:gd name="connsiteY1" fmla="*/ 19050 h 3467100"/>
              <a:gd name="connsiteX2" fmla="*/ 2774950 w 2794000"/>
              <a:gd name="connsiteY2" fmla="*/ 3448050 h 3467100"/>
              <a:gd name="connsiteX3" fmla="*/ 19050 w 2794000"/>
              <a:gd name="connsiteY3" fmla="*/ 3448050 h 3467100"/>
              <a:gd name="connsiteX4" fmla="*/ 19050 w 2794000"/>
              <a:gd name="connsiteY4" fmla="*/ 19050 h 3467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4000" h="3467100">
                <a:moveTo>
                  <a:pt x="19050" y="19050"/>
                </a:moveTo>
                <a:lnTo>
                  <a:pt x="2774950" y="19050"/>
                </a:lnTo>
                <a:lnTo>
                  <a:pt x="2774950" y="3448050"/>
                </a:lnTo>
                <a:lnTo>
                  <a:pt x="19050" y="34480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4393406" y="5911453"/>
            <a:ext cx="1946672" cy="812602"/>
          </a:xfrm>
          <a:custGeom>
            <a:avLst/>
            <a:gdLst>
              <a:gd name="connsiteX0" fmla="*/ 0 w 2768600"/>
              <a:gd name="connsiteY0" fmla="*/ 1155700 h 1155700"/>
              <a:gd name="connsiteX1" fmla="*/ 2768600 w 2768600"/>
              <a:gd name="connsiteY1" fmla="*/ 1155700 h 1155700"/>
              <a:gd name="connsiteX2" fmla="*/ 2768600 w 2768600"/>
              <a:gd name="connsiteY2" fmla="*/ 0 h 1155700"/>
              <a:gd name="connsiteX3" fmla="*/ 0 w 2768600"/>
              <a:gd name="connsiteY3" fmla="*/ 0 h 1155700"/>
              <a:gd name="connsiteX4" fmla="*/ 0 w 2768600"/>
              <a:gd name="connsiteY4" fmla="*/ 1155700 h 115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68600" h="1155700">
                <a:moveTo>
                  <a:pt x="0" y="1155700"/>
                </a:moveTo>
                <a:lnTo>
                  <a:pt x="2768600" y="1155700"/>
                </a:lnTo>
                <a:lnTo>
                  <a:pt x="2768600" y="0"/>
                </a:lnTo>
                <a:lnTo>
                  <a:pt x="0" y="0"/>
                </a:lnTo>
                <a:lnTo>
                  <a:pt x="0" y="1155700"/>
                </a:lnTo>
              </a:path>
            </a:pathLst>
          </a:custGeom>
          <a:solidFill>
            <a:srgbClr val="FFCA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8" name="Freeform 3"/>
          <p:cNvSpPr/>
          <p:nvPr/>
        </p:nvSpPr>
        <p:spPr>
          <a:xfrm>
            <a:off x="4384477" y="5902523"/>
            <a:ext cx="1964531" cy="830461"/>
          </a:xfrm>
          <a:custGeom>
            <a:avLst/>
            <a:gdLst>
              <a:gd name="connsiteX0" fmla="*/ 12700 w 2794000"/>
              <a:gd name="connsiteY0" fmla="*/ 12700 h 1181100"/>
              <a:gd name="connsiteX1" fmla="*/ 2781300 w 2794000"/>
              <a:gd name="connsiteY1" fmla="*/ 12700 h 1181100"/>
              <a:gd name="connsiteX2" fmla="*/ 2781300 w 2794000"/>
              <a:gd name="connsiteY2" fmla="*/ 1168400 h 1181100"/>
              <a:gd name="connsiteX3" fmla="*/ 12700 w 2794000"/>
              <a:gd name="connsiteY3" fmla="*/ 1168400 h 1181100"/>
              <a:gd name="connsiteX4" fmla="*/ 12700 w 2794000"/>
              <a:gd name="connsiteY4" fmla="*/ 12700 h 1181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4000" h="1181100">
                <a:moveTo>
                  <a:pt x="12700" y="12700"/>
                </a:moveTo>
                <a:lnTo>
                  <a:pt x="2781300" y="12700"/>
                </a:lnTo>
                <a:lnTo>
                  <a:pt x="2781300" y="1168400"/>
                </a:lnTo>
                <a:lnTo>
                  <a:pt x="12700" y="11684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9" name="Freeform 3"/>
          <p:cNvSpPr/>
          <p:nvPr/>
        </p:nvSpPr>
        <p:spPr>
          <a:xfrm>
            <a:off x="4393406" y="5009554"/>
            <a:ext cx="1946672" cy="812602"/>
          </a:xfrm>
          <a:custGeom>
            <a:avLst/>
            <a:gdLst>
              <a:gd name="connsiteX0" fmla="*/ 0 w 2768600"/>
              <a:gd name="connsiteY0" fmla="*/ 1155700 h 1155700"/>
              <a:gd name="connsiteX1" fmla="*/ 2768600 w 2768600"/>
              <a:gd name="connsiteY1" fmla="*/ 1155700 h 1155700"/>
              <a:gd name="connsiteX2" fmla="*/ 2768600 w 2768600"/>
              <a:gd name="connsiteY2" fmla="*/ 0 h 1155700"/>
              <a:gd name="connsiteX3" fmla="*/ 0 w 2768600"/>
              <a:gd name="connsiteY3" fmla="*/ 0 h 1155700"/>
              <a:gd name="connsiteX4" fmla="*/ 0 w 2768600"/>
              <a:gd name="connsiteY4" fmla="*/ 1155700 h 115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68600" h="1155700">
                <a:moveTo>
                  <a:pt x="0" y="1155700"/>
                </a:moveTo>
                <a:lnTo>
                  <a:pt x="2768600" y="1155700"/>
                </a:lnTo>
                <a:lnTo>
                  <a:pt x="2768600" y="0"/>
                </a:lnTo>
                <a:lnTo>
                  <a:pt x="0" y="0"/>
                </a:lnTo>
                <a:lnTo>
                  <a:pt x="0" y="1155700"/>
                </a:lnTo>
              </a:path>
            </a:pathLst>
          </a:custGeom>
          <a:solidFill>
            <a:srgbClr val="FFCA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0" name="Freeform 3"/>
          <p:cNvSpPr/>
          <p:nvPr/>
        </p:nvSpPr>
        <p:spPr>
          <a:xfrm>
            <a:off x="4384477" y="5000625"/>
            <a:ext cx="1964531" cy="830461"/>
          </a:xfrm>
          <a:custGeom>
            <a:avLst/>
            <a:gdLst>
              <a:gd name="connsiteX0" fmla="*/ 12700 w 2794000"/>
              <a:gd name="connsiteY0" fmla="*/ 12700 h 1181100"/>
              <a:gd name="connsiteX1" fmla="*/ 2781300 w 2794000"/>
              <a:gd name="connsiteY1" fmla="*/ 12700 h 1181100"/>
              <a:gd name="connsiteX2" fmla="*/ 2781300 w 2794000"/>
              <a:gd name="connsiteY2" fmla="*/ 1168400 h 1181100"/>
              <a:gd name="connsiteX3" fmla="*/ 12700 w 2794000"/>
              <a:gd name="connsiteY3" fmla="*/ 1168400 h 1181100"/>
              <a:gd name="connsiteX4" fmla="*/ 12700 w 2794000"/>
              <a:gd name="connsiteY4" fmla="*/ 12700 h 1181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4000" h="1181100">
                <a:moveTo>
                  <a:pt x="12700" y="12700"/>
                </a:moveTo>
                <a:lnTo>
                  <a:pt x="2781300" y="12700"/>
                </a:lnTo>
                <a:lnTo>
                  <a:pt x="2781300" y="1168400"/>
                </a:lnTo>
                <a:lnTo>
                  <a:pt x="12700" y="11684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1" name="Freeform 3"/>
          <p:cNvSpPr/>
          <p:nvPr/>
        </p:nvSpPr>
        <p:spPr>
          <a:xfrm>
            <a:off x="4393406" y="4116586"/>
            <a:ext cx="1946672" cy="812602"/>
          </a:xfrm>
          <a:custGeom>
            <a:avLst/>
            <a:gdLst>
              <a:gd name="connsiteX0" fmla="*/ 0 w 2768600"/>
              <a:gd name="connsiteY0" fmla="*/ 1155700 h 1155700"/>
              <a:gd name="connsiteX1" fmla="*/ 2768600 w 2768600"/>
              <a:gd name="connsiteY1" fmla="*/ 1155700 h 1155700"/>
              <a:gd name="connsiteX2" fmla="*/ 2768600 w 2768600"/>
              <a:gd name="connsiteY2" fmla="*/ 0 h 1155700"/>
              <a:gd name="connsiteX3" fmla="*/ 0 w 2768600"/>
              <a:gd name="connsiteY3" fmla="*/ 0 h 1155700"/>
              <a:gd name="connsiteX4" fmla="*/ 0 w 2768600"/>
              <a:gd name="connsiteY4" fmla="*/ 1155700 h 115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68600" h="1155700">
                <a:moveTo>
                  <a:pt x="0" y="1155700"/>
                </a:moveTo>
                <a:lnTo>
                  <a:pt x="2768600" y="1155700"/>
                </a:lnTo>
                <a:lnTo>
                  <a:pt x="2768600" y="0"/>
                </a:lnTo>
                <a:lnTo>
                  <a:pt x="0" y="0"/>
                </a:lnTo>
                <a:lnTo>
                  <a:pt x="0" y="1155700"/>
                </a:lnTo>
              </a:path>
            </a:pathLst>
          </a:custGeom>
          <a:solidFill>
            <a:srgbClr val="FFCA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2" name="Freeform 3"/>
          <p:cNvSpPr/>
          <p:nvPr/>
        </p:nvSpPr>
        <p:spPr>
          <a:xfrm>
            <a:off x="4384477" y="4107656"/>
            <a:ext cx="1964531" cy="830461"/>
          </a:xfrm>
          <a:custGeom>
            <a:avLst/>
            <a:gdLst>
              <a:gd name="connsiteX0" fmla="*/ 12700 w 2794000"/>
              <a:gd name="connsiteY0" fmla="*/ 12700 h 1181100"/>
              <a:gd name="connsiteX1" fmla="*/ 2781300 w 2794000"/>
              <a:gd name="connsiteY1" fmla="*/ 12700 h 1181100"/>
              <a:gd name="connsiteX2" fmla="*/ 2781300 w 2794000"/>
              <a:gd name="connsiteY2" fmla="*/ 1168400 h 1181100"/>
              <a:gd name="connsiteX3" fmla="*/ 12700 w 2794000"/>
              <a:gd name="connsiteY3" fmla="*/ 1168400 h 1181100"/>
              <a:gd name="connsiteX4" fmla="*/ 12700 w 2794000"/>
              <a:gd name="connsiteY4" fmla="*/ 12700 h 1181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4000" h="1181100">
                <a:moveTo>
                  <a:pt x="12700" y="12700"/>
                </a:moveTo>
                <a:lnTo>
                  <a:pt x="2781300" y="12700"/>
                </a:lnTo>
                <a:lnTo>
                  <a:pt x="2781300" y="1168400"/>
                </a:lnTo>
                <a:lnTo>
                  <a:pt x="12700" y="11684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3" name="Freeform 3"/>
          <p:cNvSpPr/>
          <p:nvPr/>
        </p:nvSpPr>
        <p:spPr>
          <a:xfrm>
            <a:off x="4393406" y="3214687"/>
            <a:ext cx="1946672" cy="812602"/>
          </a:xfrm>
          <a:custGeom>
            <a:avLst/>
            <a:gdLst>
              <a:gd name="connsiteX0" fmla="*/ 0 w 2768600"/>
              <a:gd name="connsiteY0" fmla="*/ 1155700 h 1155700"/>
              <a:gd name="connsiteX1" fmla="*/ 2768600 w 2768600"/>
              <a:gd name="connsiteY1" fmla="*/ 1155700 h 1155700"/>
              <a:gd name="connsiteX2" fmla="*/ 2768600 w 2768600"/>
              <a:gd name="connsiteY2" fmla="*/ 0 h 1155700"/>
              <a:gd name="connsiteX3" fmla="*/ 0 w 2768600"/>
              <a:gd name="connsiteY3" fmla="*/ 0 h 1155700"/>
              <a:gd name="connsiteX4" fmla="*/ 0 w 2768600"/>
              <a:gd name="connsiteY4" fmla="*/ 1155700 h 115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68600" h="1155700">
                <a:moveTo>
                  <a:pt x="0" y="1155700"/>
                </a:moveTo>
                <a:lnTo>
                  <a:pt x="2768600" y="1155700"/>
                </a:lnTo>
                <a:lnTo>
                  <a:pt x="2768600" y="0"/>
                </a:lnTo>
                <a:lnTo>
                  <a:pt x="0" y="0"/>
                </a:lnTo>
                <a:lnTo>
                  <a:pt x="0" y="1155700"/>
                </a:lnTo>
              </a:path>
            </a:pathLst>
          </a:custGeom>
          <a:solidFill>
            <a:srgbClr val="FFCA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4" name="Freeform 3"/>
          <p:cNvSpPr/>
          <p:nvPr/>
        </p:nvSpPr>
        <p:spPr>
          <a:xfrm>
            <a:off x="4384477" y="3205758"/>
            <a:ext cx="1964531" cy="830461"/>
          </a:xfrm>
          <a:custGeom>
            <a:avLst/>
            <a:gdLst>
              <a:gd name="connsiteX0" fmla="*/ 12700 w 2794000"/>
              <a:gd name="connsiteY0" fmla="*/ 12700 h 1181100"/>
              <a:gd name="connsiteX1" fmla="*/ 2781300 w 2794000"/>
              <a:gd name="connsiteY1" fmla="*/ 12700 h 1181100"/>
              <a:gd name="connsiteX2" fmla="*/ 2781300 w 2794000"/>
              <a:gd name="connsiteY2" fmla="*/ 1168400 h 1181100"/>
              <a:gd name="connsiteX3" fmla="*/ 12700 w 2794000"/>
              <a:gd name="connsiteY3" fmla="*/ 1168400 h 1181100"/>
              <a:gd name="connsiteX4" fmla="*/ 12700 w 2794000"/>
              <a:gd name="connsiteY4" fmla="*/ 12700 h 1181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4000" h="1181100">
                <a:moveTo>
                  <a:pt x="12700" y="12700"/>
                </a:moveTo>
                <a:lnTo>
                  <a:pt x="2781300" y="12700"/>
                </a:lnTo>
                <a:lnTo>
                  <a:pt x="2781300" y="1168400"/>
                </a:lnTo>
                <a:lnTo>
                  <a:pt x="12700" y="11684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5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8715375" y="6491883"/>
            <a:ext cx="84960" cy="2038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8</a:t>
            </a:r>
            <a:endParaRPr lang="en-US" altLang="zh-CN" sz="1195" dirty="0">
              <a:solidFill>
                <a:srgbClr val="000000"/>
              </a:solidFill>
              <a:latin typeface="Helvetica" pitchFamily="18" charset="0"/>
              <a:cs typeface="Helvetica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1919883" y="6277571"/>
            <a:ext cx="439223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SM</a:t>
            </a:r>
            <a:endParaRPr lang="en-US" altLang="zh-CN" sz="225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4839890" y="6134696"/>
            <a:ext cx="1086836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55"/>
              </a:lnSpc>
            </a:pPr>
            <a:r>
              <a:rPr lang="en-US" altLang="zh-CN" sz="25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Block</a:t>
            </a:r>
            <a:r>
              <a:rPr lang="en-US" altLang="zh-CN" sz="25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1</a:t>
            </a:r>
            <a:endParaRPr lang="en-US" altLang="zh-CN" sz="253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437555" y="714375"/>
            <a:ext cx="8817799" cy="51038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  <a:tab pos="4223385" algn="l"/>
                <a:tab pos="4312285" algn="l"/>
                <a:tab pos="4401820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Streaming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Multiprocessor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(SM)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works</a:t>
            </a:r>
            <a:endParaRPr lang="en-US" altLang="zh-CN" sz="267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955"/>
              </a:lnSpc>
              <a:tabLst>
                <a:tab pos="267335" algn="l"/>
                <a:tab pos="4223385" algn="l"/>
                <a:tab pos="4312285" algn="l"/>
                <a:tab pos="4401820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Hardware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schedules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blocks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onto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available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SMs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267335" algn="l"/>
                <a:tab pos="4223385" algn="l"/>
                <a:tab pos="4312285" algn="l"/>
                <a:tab pos="4401820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No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guarantee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order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execution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  <a:tab pos="4223385" algn="l"/>
                <a:tab pos="4312285" algn="l"/>
                <a:tab pos="4401820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If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SM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more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resources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hardware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will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schedule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more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blocks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3585"/>
              </a:lnSpc>
              <a:tabLst>
                <a:tab pos="267335" algn="l"/>
                <a:tab pos="4223385" algn="l"/>
                <a:tab pos="4312285" algn="l"/>
                <a:tab pos="4401820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</a:t>
            </a:r>
            <a:r>
              <a:rPr lang="en-US" altLang="zh-CN" sz="253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Block</a:t>
            </a:r>
            <a:r>
              <a:rPr lang="en-US" altLang="zh-CN" sz="253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53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100</a:t>
            </a:r>
            <a:endParaRPr lang="en-US" altLang="zh-CN" sz="253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3585"/>
              </a:lnSpc>
              <a:tabLst>
                <a:tab pos="267335" algn="l"/>
                <a:tab pos="4223385" algn="l"/>
                <a:tab pos="4312285" algn="l"/>
                <a:tab pos="4401820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	</a:t>
            </a:r>
            <a:r>
              <a:rPr lang="en-US" altLang="zh-CN" sz="253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Block</a:t>
            </a:r>
            <a:r>
              <a:rPr lang="en-US" altLang="zh-CN" sz="253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53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15</a:t>
            </a:r>
            <a:endParaRPr lang="en-US" altLang="zh-CN" sz="253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3515"/>
              </a:lnSpc>
              <a:tabLst>
                <a:tab pos="267335" algn="l"/>
                <a:tab pos="4223385" algn="l"/>
                <a:tab pos="4312285" algn="l"/>
                <a:tab pos="4401820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		</a:t>
            </a:r>
            <a:r>
              <a:rPr lang="en-US" altLang="zh-CN" sz="253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Block</a:t>
            </a:r>
            <a:r>
              <a:rPr lang="en-US" altLang="zh-CN" sz="253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53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</a:t>
            </a:r>
            <a:endParaRPr lang="en-US" altLang="zh-CN" sz="253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24223" y="3318325"/>
            <a:ext cx="2464594" cy="2955727"/>
          </a:xfrm>
          <a:prstGeom prst="rect">
            <a:avLst/>
          </a:prstGeom>
          <a:noFill/>
          <a:ln w="508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65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4393406" y="5009554"/>
            <a:ext cx="1946672" cy="812602"/>
          </a:xfrm>
          <a:custGeom>
            <a:avLst/>
            <a:gdLst>
              <a:gd name="connsiteX0" fmla="*/ 0 w 2768600"/>
              <a:gd name="connsiteY0" fmla="*/ 1155700 h 1155700"/>
              <a:gd name="connsiteX1" fmla="*/ 2768600 w 2768600"/>
              <a:gd name="connsiteY1" fmla="*/ 1155700 h 1155700"/>
              <a:gd name="connsiteX2" fmla="*/ 2768600 w 2768600"/>
              <a:gd name="connsiteY2" fmla="*/ 0 h 1155700"/>
              <a:gd name="connsiteX3" fmla="*/ 0 w 2768600"/>
              <a:gd name="connsiteY3" fmla="*/ 0 h 1155700"/>
              <a:gd name="connsiteX4" fmla="*/ 0 w 2768600"/>
              <a:gd name="connsiteY4" fmla="*/ 1155700 h 115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68600" h="1155700">
                <a:moveTo>
                  <a:pt x="0" y="1155700"/>
                </a:moveTo>
                <a:lnTo>
                  <a:pt x="2768600" y="1155700"/>
                </a:lnTo>
                <a:lnTo>
                  <a:pt x="2768600" y="0"/>
                </a:lnTo>
                <a:lnTo>
                  <a:pt x="0" y="0"/>
                </a:lnTo>
                <a:lnTo>
                  <a:pt x="0" y="1155700"/>
                </a:lnTo>
              </a:path>
            </a:pathLst>
          </a:custGeom>
          <a:solidFill>
            <a:srgbClr val="FFCA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4384477" y="5000625"/>
            <a:ext cx="1964531" cy="830461"/>
          </a:xfrm>
          <a:custGeom>
            <a:avLst/>
            <a:gdLst>
              <a:gd name="connsiteX0" fmla="*/ 12700 w 2794000"/>
              <a:gd name="connsiteY0" fmla="*/ 12700 h 1181100"/>
              <a:gd name="connsiteX1" fmla="*/ 2781300 w 2794000"/>
              <a:gd name="connsiteY1" fmla="*/ 12700 h 1181100"/>
              <a:gd name="connsiteX2" fmla="*/ 2781300 w 2794000"/>
              <a:gd name="connsiteY2" fmla="*/ 1168400 h 1181100"/>
              <a:gd name="connsiteX3" fmla="*/ 12700 w 2794000"/>
              <a:gd name="connsiteY3" fmla="*/ 1168400 h 1181100"/>
              <a:gd name="connsiteX4" fmla="*/ 12700 w 2794000"/>
              <a:gd name="connsiteY4" fmla="*/ 12700 h 1181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4000" h="1181100">
                <a:moveTo>
                  <a:pt x="12700" y="12700"/>
                </a:moveTo>
                <a:lnTo>
                  <a:pt x="2781300" y="12700"/>
                </a:lnTo>
                <a:lnTo>
                  <a:pt x="2781300" y="1168400"/>
                </a:lnTo>
                <a:lnTo>
                  <a:pt x="12700" y="11684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8" name="Freeform 3"/>
          <p:cNvSpPr/>
          <p:nvPr/>
        </p:nvSpPr>
        <p:spPr>
          <a:xfrm>
            <a:off x="4393406" y="4116586"/>
            <a:ext cx="1946672" cy="812602"/>
          </a:xfrm>
          <a:custGeom>
            <a:avLst/>
            <a:gdLst>
              <a:gd name="connsiteX0" fmla="*/ 0 w 2768600"/>
              <a:gd name="connsiteY0" fmla="*/ 1155700 h 1155700"/>
              <a:gd name="connsiteX1" fmla="*/ 2768600 w 2768600"/>
              <a:gd name="connsiteY1" fmla="*/ 1155700 h 1155700"/>
              <a:gd name="connsiteX2" fmla="*/ 2768600 w 2768600"/>
              <a:gd name="connsiteY2" fmla="*/ 0 h 1155700"/>
              <a:gd name="connsiteX3" fmla="*/ 0 w 2768600"/>
              <a:gd name="connsiteY3" fmla="*/ 0 h 1155700"/>
              <a:gd name="connsiteX4" fmla="*/ 0 w 2768600"/>
              <a:gd name="connsiteY4" fmla="*/ 1155700 h 115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68600" h="1155700">
                <a:moveTo>
                  <a:pt x="0" y="1155700"/>
                </a:moveTo>
                <a:lnTo>
                  <a:pt x="2768600" y="1155700"/>
                </a:lnTo>
                <a:lnTo>
                  <a:pt x="2768600" y="0"/>
                </a:lnTo>
                <a:lnTo>
                  <a:pt x="0" y="0"/>
                </a:lnTo>
                <a:lnTo>
                  <a:pt x="0" y="1155700"/>
                </a:lnTo>
              </a:path>
            </a:pathLst>
          </a:custGeom>
          <a:solidFill>
            <a:srgbClr val="FFCA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9" name="Freeform 3"/>
          <p:cNvSpPr/>
          <p:nvPr/>
        </p:nvSpPr>
        <p:spPr>
          <a:xfrm>
            <a:off x="4384477" y="4107656"/>
            <a:ext cx="1964531" cy="830461"/>
          </a:xfrm>
          <a:custGeom>
            <a:avLst/>
            <a:gdLst>
              <a:gd name="connsiteX0" fmla="*/ 12700 w 2794000"/>
              <a:gd name="connsiteY0" fmla="*/ 12700 h 1181100"/>
              <a:gd name="connsiteX1" fmla="*/ 2781300 w 2794000"/>
              <a:gd name="connsiteY1" fmla="*/ 12700 h 1181100"/>
              <a:gd name="connsiteX2" fmla="*/ 2781300 w 2794000"/>
              <a:gd name="connsiteY2" fmla="*/ 1168400 h 1181100"/>
              <a:gd name="connsiteX3" fmla="*/ 12700 w 2794000"/>
              <a:gd name="connsiteY3" fmla="*/ 1168400 h 1181100"/>
              <a:gd name="connsiteX4" fmla="*/ 12700 w 2794000"/>
              <a:gd name="connsiteY4" fmla="*/ 12700 h 1181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4000" h="1181100">
                <a:moveTo>
                  <a:pt x="12700" y="12700"/>
                </a:moveTo>
                <a:lnTo>
                  <a:pt x="2781300" y="12700"/>
                </a:lnTo>
                <a:lnTo>
                  <a:pt x="2781300" y="1168400"/>
                </a:lnTo>
                <a:lnTo>
                  <a:pt x="12700" y="11684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0" name="Freeform 3"/>
          <p:cNvSpPr/>
          <p:nvPr/>
        </p:nvSpPr>
        <p:spPr>
          <a:xfrm>
            <a:off x="4393406" y="3214687"/>
            <a:ext cx="1946672" cy="812602"/>
          </a:xfrm>
          <a:custGeom>
            <a:avLst/>
            <a:gdLst>
              <a:gd name="connsiteX0" fmla="*/ 0 w 2768600"/>
              <a:gd name="connsiteY0" fmla="*/ 1155700 h 1155700"/>
              <a:gd name="connsiteX1" fmla="*/ 2768600 w 2768600"/>
              <a:gd name="connsiteY1" fmla="*/ 1155700 h 1155700"/>
              <a:gd name="connsiteX2" fmla="*/ 2768600 w 2768600"/>
              <a:gd name="connsiteY2" fmla="*/ 0 h 1155700"/>
              <a:gd name="connsiteX3" fmla="*/ 0 w 2768600"/>
              <a:gd name="connsiteY3" fmla="*/ 0 h 1155700"/>
              <a:gd name="connsiteX4" fmla="*/ 0 w 2768600"/>
              <a:gd name="connsiteY4" fmla="*/ 1155700 h 115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68600" h="1155700">
                <a:moveTo>
                  <a:pt x="0" y="1155700"/>
                </a:moveTo>
                <a:lnTo>
                  <a:pt x="2768600" y="1155700"/>
                </a:lnTo>
                <a:lnTo>
                  <a:pt x="2768600" y="0"/>
                </a:lnTo>
                <a:lnTo>
                  <a:pt x="0" y="0"/>
                </a:lnTo>
                <a:lnTo>
                  <a:pt x="0" y="1155700"/>
                </a:lnTo>
              </a:path>
            </a:pathLst>
          </a:custGeom>
          <a:solidFill>
            <a:srgbClr val="FFCA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1" name="Freeform 3"/>
          <p:cNvSpPr/>
          <p:nvPr/>
        </p:nvSpPr>
        <p:spPr>
          <a:xfrm>
            <a:off x="4384477" y="3205758"/>
            <a:ext cx="1964531" cy="830461"/>
          </a:xfrm>
          <a:custGeom>
            <a:avLst/>
            <a:gdLst>
              <a:gd name="connsiteX0" fmla="*/ 12700 w 2794000"/>
              <a:gd name="connsiteY0" fmla="*/ 12700 h 1181100"/>
              <a:gd name="connsiteX1" fmla="*/ 2781300 w 2794000"/>
              <a:gd name="connsiteY1" fmla="*/ 12700 h 1181100"/>
              <a:gd name="connsiteX2" fmla="*/ 2781300 w 2794000"/>
              <a:gd name="connsiteY2" fmla="*/ 1168400 h 1181100"/>
              <a:gd name="connsiteX3" fmla="*/ 12700 w 2794000"/>
              <a:gd name="connsiteY3" fmla="*/ 1168400 h 1181100"/>
              <a:gd name="connsiteX4" fmla="*/ 12700 w 2794000"/>
              <a:gd name="connsiteY4" fmla="*/ 12700 h 1181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4000" h="1181100">
                <a:moveTo>
                  <a:pt x="12700" y="12700"/>
                </a:moveTo>
                <a:lnTo>
                  <a:pt x="2781300" y="12700"/>
                </a:lnTo>
                <a:lnTo>
                  <a:pt x="2781300" y="1168400"/>
                </a:lnTo>
                <a:lnTo>
                  <a:pt x="12700" y="11684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2" name="Freeform 3"/>
          <p:cNvSpPr/>
          <p:nvPr/>
        </p:nvSpPr>
        <p:spPr>
          <a:xfrm>
            <a:off x="1331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graphicFrame>
        <p:nvGraphicFramePr>
          <p:cNvPr id="13" name="表格 4"/>
          <p:cNvGraphicFramePr>
            <a:graphicFrameLocks noGrp="1"/>
          </p:cNvGraphicFramePr>
          <p:nvPr/>
        </p:nvGraphicFramePr>
        <p:xfrm>
          <a:off x="1160859" y="3759399"/>
          <a:ext cx="1942207" cy="2414336"/>
        </p:xfrm>
        <a:graphic>
          <a:graphicData uri="http://schemas.openxmlformats.org/drawingml/2006/table">
            <a:tbl>
              <a:tblPr/>
              <a:tblGrid>
                <a:gridCol w="1942207"/>
              </a:tblGrid>
              <a:tr h="1605056"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 marL="64294" marR="64294" marT="32147" marB="32147">
                    <a:lnL w="0" cmpd="sng">
                      <a:solidFill>
                        <a:srgbClr val="494950"/>
                      </a:solidFill>
                      <a:prstDash val="solid"/>
                    </a:lnL>
                    <a:lnR w="0" cmpd="sng">
                      <a:solidFill>
                        <a:srgbClr val="494950"/>
                      </a:solidFill>
                      <a:prstDash val="solid"/>
                    </a:lnR>
                    <a:lnT w="0" cmpd="sng">
                      <a:solidFill>
                        <a:srgbClr val="494950"/>
                      </a:solidFill>
                      <a:prstDash val="soli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928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Block1</a:t>
                      </a:r>
                      <a:endParaRPr lang="zh-CN" altLang="en-US" sz="2500" dirty="0">
                        <a:solidFill>
                          <a:srgbClr val="000000"/>
                        </a:solidFill>
                        <a:latin typeface="Helvetica Neue" pitchFamily="18" charset="0"/>
                        <a:cs typeface="Helvetica Neue" pitchFamily="18" charset="0"/>
                      </a:endParaRPr>
                    </a:p>
                  </a:txBody>
                  <a:tcPr marL="64294" marR="64294" marT="32147" marB="32147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CA95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715375" y="6491883"/>
            <a:ext cx="76944" cy="2020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8</a:t>
            </a:r>
            <a:endParaRPr lang="en-US" altLang="zh-CN" sz="1195" dirty="0">
              <a:solidFill>
                <a:srgbClr val="000000"/>
              </a:solidFill>
              <a:latin typeface=".Hiragino Sans GB Interface" pitchFamily="18" charset="0"/>
              <a:cs typeface=".Hiragino Sans GB Interface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437555" y="750094"/>
            <a:ext cx="8706445" cy="6124241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  <a:tab pos="1482090" algn="l"/>
                <a:tab pos="4223385" algn="l"/>
                <a:tab pos="4312285" algn="l"/>
                <a:tab pos="4401820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Streaming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Multiprocessor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(SM)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works</a:t>
            </a:r>
            <a:endParaRPr lang="en-US" altLang="zh-CN" sz="267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955"/>
              </a:lnSpc>
              <a:tabLst>
                <a:tab pos="267335" algn="l"/>
                <a:tab pos="1482090" algn="l"/>
                <a:tab pos="4223385" algn="l"/>
                <a:tab pos="4312285" algn="l"/>
                <a:tab pos="4401820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Hardware</a:t>
            </a:r>
            <a:r>
              <a:rPr lang="en-US" altLang="zh-CN" sz="225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schedules</a:t>
            </a:r>
            <a:r>
              <a:rPr lang="en-US" altLang="zh-CN" sz="225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thread</a:t>
            </a:r>
            <a:r>
              <a:rPr lang="en-US" altLang="zh-CN" sz="225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blocks</a:t>
            </a:r>
            <a:r>
              <a:rPr lang="en-US" altLang="zh-CN" sz="225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onto</a:t>
            </a:r>
            <a:r>
              <a:rPr lang="en-US" altLang="zh-CN" sz="225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available</a:t>
            </a:r>
            <a:r>
              <a:rPr lang="en-US" altLang="zh-CN" sz="225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SMs</a:t>
            </a:r>
            <a:endParaRPr lang="en-US" altLang="zh-CN" sz="2250" dirty="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267335" algn="l"/>
                <a:tab pos="1482090" algn="l"/>
                <a:tab pos="4223385" algn="l"/>
                <a:tab pos="4312285" algn="l"/>
                <a:tab pos="4401820" algn="l"/>
              </a:tabLst>
            </a:pPr>
            <a:r>
              <a:rPr lang="en-US" altLang="zh-CN" sz="1265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No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guarantee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of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order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of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execution</a:t>
            </a:r>
            <a:endParaRPr lang="en-US" altLang="zh-CN" sz="2180" dirty="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  <a:tab pos="1482090" algn="l"/>
                <a:tab pos="4223385" algn="l"/>
                <a:tab pos="4312285" algn="l"/>
                <a:tab pos="4401820" algn="l"/>
              </a:tabLst>
            </a:pPr>
            <a:r>
              <a:rPr lang="en-US" altLang="zh-CN" sz="1265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If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SM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has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more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resources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hardware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will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schedule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more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blocks</a:t>
            </a:r>
            <a:endParaRPr lang="en-US" altLang="zh-CN" sz="2180" dirty="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3585"/>
              </a:lnSpc>
              <a:tabLst>
                <a:tab pos="267335" algn="l"/>
                <a:tab pos="1482090" algn="l"/>
                <a:tab pos="4223385" algn="l"/>
                <a:tab pos="4312285" algn="l"/>
                <a:tab pos="4401820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	</a:t>
            </a:r>
            <a:r>
              <a:rPr lang="en-US" altLang="zh-CN" sz="253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Block</a:t>
            </a:r>
            <a:r>
              <a:rPr lang="en-US" altLang="zh-CN" sz="253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53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100</a:t>
            </a:r>
            <a:endParaRPr lang="en-US" altLang="zh-CN" sz="253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3585"/>
              </a:lnSpc>
              <a:tabLst>
                <a:tab pos="267335" algn="l"/>
                <a:tab pos="1482090" algn="l"/>
                <a:tab pos="4223385" algn="l"/>
                <a:tab pos="4312285" algn="l"/>
                <a:tab pos="4401820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		</a:t>
            </a:r>
            <a:r>
              <a:rPr lang="en-US" altLang="zh-CN" sz="253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Block</a:t>
            </a:r>
            <a:r>
              <a:rPr lang="en-US" altLang="zh-CN" sz="253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53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15</a:t>
            </a:r>
            <a:endParaRPr lang="en-US" altLang="zh-CN" sz="253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3515"/>
              </a:lnSpc>
              <a:tabLst>
                <a:tab pos="267335" algn="l"/>
                <a:tab pos="1482090" algn="l"/>
                <a:tab pos="4223385" algn="l"/>
                <a:tab pos="4312285" algn="l"/>
                <a:tab pos="4401820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			</a:t>
            </a:r>
            <a:r>
              <a:rPr lang="en-US" altLang="zh-CN" sz="253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Block</a:t>
            </a:r>
            <a:r>
              <a:rPr lang="en-US" altLang="zh-CN" sz="253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53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7</a:t>
            </a:r>
            <a:endParaRPr lang="en-US" altLang="zh-CN" sz="253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955"/>
              </a:lnSpc>
              <a:tabLst>
                <a:tab pos="267335" algn="l"/>
                <a:tab pos="1482090" algn="l"/>
                <a:tab pos="4223385" algn="l"/>
                <a:tab pos="4312285" algn="l"/>
                <a:tab pos="4401820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SM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24223" y="3318325"/>
            <a:ext cx="2464594" cy="2955727"/>
          </a:xfrm>
          <a:prstGeom prst="rect">
            <a:avLst/>
          </a:prstGeom>
          <a:noFill/>
          <a:ln w="508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65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4393406" y="4116586"/>
            <a:ext cx="1946672" cy="812602"/>
          </a:xfrm>
          <a:custGeom>
            <a:avLst/>
            <a:gdLst>
              <a:gd name="connsiteX0" fmla="*/ 0 w 2768600"/>
              <a:gd name="connsiteY0" fmla="*/ 1155700 h 1155700"/>
              <a:gd name="connsiteX1" fmla="*/ 2768600 w 2768600"/>
              <a:gd name="connsiteY1" fmla="*/ 1155700 h 1155700"/>
              <a:gd name="connsiteX2" fmla="*/ 2768600 w 2768600"/>
              <a:gd name="connsiteY2" fmla="*/ 0 h 1155700"/>
              <a:gd name="connsiteX3" fmla="*/ 0 w 2768600"/>
              <a:gd name="connsiteY3" fmla="*/ 0 h 1155700"/>
              <a:gd name="connsiteX4" fmla="*/ 0 w 2768600"/>
              <a:gd name="connsiteY4" fmla="*/ 1155700 h 115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68600" h="1155700">
                <a:moveTo>
                  <a:pt x="0" y="1155700"/>
                </a:moveTo>
                <a:lnTo>
                  <a:pt x="2768600" y="1155700"/>
                </a:lnTo>
                <a:lnTo>
                  <a:pt x="2768600" y="0"/>
                </a:lnTo>
                <a:lnTo>
                  <a:pt x="0" y="0"/>
                </a:lnTo>
                <a:lnTo>
                  <a:pt x="0" y="1155700"/>
                </a:lnTo>
              </a:path>
            </a:pathLst>
          </a:custGeom>
          <a:solidFill>
            <a:srgbClr val="FFCA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4384477" y="4107656"/>
            <a:ext cx="1964531" cy="830461"/>
          </a:xfrm>
          <a:custGeom>
            <a:avLst/>
            <a:gdLst>
              <a:gd name="connsiteX0" fmla="*/ 12700 w 2794000"/>
              <a:gd name="connsiteY0" fmla="*/ 12700 h 1181100"/>
              <a:gd name="connsiteX1" fmla="*/ 2781300 w 2794000"/>
              <a:gd name="connsiteY1" fmla="*/ 12700 h 1181100"/>
              <a:gd name="connsiteX2" fmla="*/ 2781300 w 2794000"/>
              <a:gd name="connsiteY2" fmla="*/ 1168400 h 1181100"/>
              <a:gd name="connsiteX3" fmla="*/ 12700 w 2794000"/>
              <a:gd name="connsiteY3" fmla="*/ 1168400 h 1181100"/>
              <a:gd name="connsiteX4" fmla="*/ 12700 w 2794000"/>
              <a:gd name="connsiteY4" fmla="*/ 12700 h 1181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4000" h="1181100">
                <a:moveTo>
                  <a:pt x="12700" y="12700"/>
                </a:moveTo>
                <a:lnTo>
                  <a:pt x="2781300" y="12700"/>
                </a:lnTo>
                <a:lnTo>
                  <a:pt x="2781300" y="1168400"/>
                </a:lnTo>
                <a:lnTo>
                  <a:pt x="12700" y="11684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8" name="Freeform 3"/>
          <p:cNvSpPr/>
          <p:nvPr/>
        </p:nvSpPr>
        <p:spPr>
          <a:xfrm>
            <a:off x="4393406" y="3214687"/>
            <a:ext cx="1946672" cy="812602"/>
          </a:xfrm>
          <a:custGeom>
            <a:avLst/>
            <a:gdLst>
              <a:gd name="connsiteX0" fmla="*/ 0 w 2768600"/>
              <a:gd name="connsiteY0" fmla="*/ 1155700 h 1155700"/>
              <a:gd name="connsiteX1" fmla="*/ 2768600 w 2768600"/>
              <a:gd name="connsiteY1" fmla="*/ 1155700 h 1155700"/>
              <a:gd name="connsiteX2" fmla="*/ 2768600 w 2768600"/>
              <a:gd name="connsiteY2" fmla="*/ 0 h 1155700"/>
              <a:gd name="connsiteX3" fmla="*/ 0 w 2768600"/>
              <a:gd name="connsiteY3" fmla="*/ 0 h 1155700"/>
              <a:gd name="connsiteX4" fmla="*/ 0 w 2768600"/>
              <a:gd name="connsiteY4" fmla="*/ 1155700 h 115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68600" h="1155700">
                <a:moveTo>
                  <a:pt x="0" y="1155700"/>
                </a:moveTo>
                <a:lnTo>
                  <a:pt x="2768600" y="1155700"/>
                </a:lnTo>
                <a:lnTo>
                  <a:pt x="2768600" y="0"/>
                </a:lnTo>
                <a:lnTo>
                  <a:pt x="0" y="0"/>
                </a:lnTo>
                <a:lnTo>
                  <a:pt x="0" y="1155700"/>
                </a:lnTo>
              </a:path>
            </a:pathLst>
          </a:custGeom>
          <a:solidFill>
            <a:srgbClr val="FFCA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9" name="Freeform 3"/>
          <p:cNvSpPr/>
          <p:nvPr/>
        </p:nvSpPr>
        <p:spPr>
          <a:xfrm>
            <a:off x="4384477" y="3205758"/>
            <a:ext cx="1964531" cy="830461"/>
          </a:xfrm>
          <a:custGeom>
            <a:avLst/>
            <a:gdLst>
              <a:gd name="connsiteX0" fmla="*/ 12700 w 2794000"/>
              <a:gd name="connsiteY0" fmla="*/ 12700 h 1181100"/>
              <a:gd name="connsiteX1" fmla="*/ 2781300 w 2794000"/>
              <a:gd name="connsiteY1" fmla="*/ 12700 h 1181100"/>
              <a:gd name="connsiteX2" fmla="*/ 2781300 w 2794000"/>
              <a:gd name="connsiteY2" fmla="*/ 1168400 h 1181100"/>
              <a:gd name="connsiteX3" fmla="*/ 12700 w 2794000"/>
              <a:gd name="connsiteY3" fmla="*/ 1168400 h 1181100"/>
              <a:gd name="connsiteX4" fmla="*/ 12700 w 2794000"/>
              <a:gd name="connsiteY4" fmla="*/ 12700 h 1181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4000" h="1181100">
                <a:moveTo>
                  <a:pt x="12700" y="12700"/>
                </a:moveTo>
                <a:lnTo>
                  <a:pt x="2781300" y="12700"/>
                </a:lnTo>
                <a:lnTo>
                  <a:pt x="2781300" y="1168400"/>
                </a:lnTo>
                <a:lnTo>
                  <a:pt x="12700" y="11684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0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graphicFrame>
        <p:nvGraphicFramePr>
          <p:cNvPr id="11" name="表格 4"/>
          <p:cNvGraphicFramePr>
            <a:graphicFrameLocks noGrp="1"/>
          </p:cNvGraphicFramePr>
          <p:nvPr/>
        </p:nvGraphicFramePr>
        <p:xfrm>
          <a:off x="1160859" y="3759399"/>
          <a:ext cx="1942207" cy="2414336"/>
        </p:xfrm>
        <a:graphic>
          <a:graphicData uri="http://schemas.openxmlformats.org/drawingml/2006/table">
            <a:tbl>
              <a:tblPr/>
              <a:tblGrid>
                <a:gridCol w="1942207"/>
              </a:tblGrid>
              <a:tr h="808137"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 marL="64294" marR="64294" marT="32147" marB="32147">
                    <a:lnL w="0" cmpd="sng">
                      <a:solidFill>
                        <a:srgbClr val="494950"/>
                      </a:solidFill>
                      <a:prstDash val="solid"/>
                    </a:lnL>
                    <a:lnR w="0" cmpd="sng">
                      <a:solidFill>
                        <a:srgbClr val="494950"/>
                      </a:solidFill>
                      <a:prstDash val="solid"/>
                    </a:lnR>
                    <a:lnT w="0" cmpd="sng">
                      <a:solidFill>
                        <a:srgbClr val="494950"/>
                      </a:solidFill>
                      <a:prstDash val="soli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047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Block7</a:t>
                      </a:r>
                      <a:endParaRPr lang="zh-CN" altLang="en-US" sz="2500" dirty="0">
                        <a:solidFill>
                          <a:srgbClr val="000000"/>
                        </a:solidFill>
                        <a:latin typeface="Helvetica Neue" pitchFamily="18" charset="0"/>
                        <a:cs typeface="Helvetica Neue" pitchFamily="18" charset="0"/>
                      </a:endParaRPr>
                    </a:p>
                  </a:txBody>
                  <a:tcPr marL="64294" marR="64294" marT="32147" marB="32147">
                    <a:lnL w="0" cap="flat" cmpd="sng" algn="ctr">
                      <a:solidFill>
                        <a:srgbClr val="4949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949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A95"/>
                    </a:solidFill>
                  </a:tcPr>
                </a:tc>
              </a:tr>
              <a:tr h="801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Block1</a:t>
                      </a:r>
                      <a:endParaRPr lang="zh-CN" altLang="en-US" sz="2500" dirty="0">
                        <a:solidFill>
                          <a:srgbClr val="000000"/>
                        </a:solidFill>
                        <a:latin typeface="Helvetica Neue" pitchFamily="18" charset="0"/>
                        <a:cs typeface="Helvetica Neue" pitchFamily="18" charset="0"/>
                      </a:endParaRPr>
                    </a:p>
                  </a:txBody>
                  <a:tcPr marL="64294" marR="64294" marT="32147" marB="32147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CA95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715375" y="6491883"/>
            <a:ext cx="84960" cy="2038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8</a:t>
            </a:r>
            <a:endParaRPr lang="en-US" altLang="zh-CN" sz="1195" dirty="0">
              <a:solidFill>
                <a:srgbClr val="000000"/>
              </a:solidFill>
              <a:latin typeface="Helvetica" pitchFamily="18" charset="0"/>
              <a:cs typeface="Helvetica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919883" y="6277571"/>
            <a:ext cx="439223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SM</a:t>
            </a:r>
            <a:endParaRPr lang="en-US" altLang="zh-CN" sz="225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437555" y="678656"/>
            <a:ext cx="8045729" cy="420987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  <a:tab pos="4223385" algn="l"/>
                <a:tab pos="4312285" algn="l"/>
              </a:tabLst>
            </a:pPr>
            <a:r>
              <a:rPr lang="en-US" altLang="zh-CN" sz="2670" dirty="0">
                <a:solidFill>
                  <a:srgbClr val="000000"/>
                </a:solidFill>
                <a:cs typeface="Arial Unicode MS" pitchFamily="18" charset="0"/>
              </a:rPr>
              <a:t>How</a:t>
            </a:r>
            <a:r>
              <a:rPr lang="en-US" altLang="zh-CN" sz="2670" dirty="0"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cs typeface="Arial Unicode MS" pitchFamily="18" charset="0"/>
              </a:rPr>
              <a:t>a</a:t>
            </a:r>
            <a:r>
              <a:rPr lang="en-US" altLang="zh-CN" sz="2670" dirty="0"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cs typeface="HanziPen TC" pitchFamily="18" charset="0"/>
              </a:rPr>
              <a:t>Streaming</a:t>
            </a:r>
            <a:r>
              <a:rPr lang="en-US" altLang="zh-CN" sz="2670" dirty="0"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cs typeface=".Hiragino Sans GB Interface" pitchFamily="18" charset="0"/>
              </a:rPr>
              <a:t>Multiprocessor</a:t>
            </a:r>
            <a:r>
              <a:rPr lang="en-US" altLang="zh-CN" sz="2670" dirty="0"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cs typeface=".Hiragino Sans GB Interface" pitchFamily="18" charset="0"/>
              </a:rPr>
              <a:t>(SM)</a:t>
            </a:r>
            <a:r>
              <a:rPr lang="en-US" altLang="zh-CN" sz="2670" dirty="0"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cs typeface="HanziPen TC" pitchFamily="18" charset="0"/>
              </a:rPr>
              <a:t>works</a:t>
            </a:r>
            <a:endParaRPr lang="en-US" altLang="zh-CN" sz="2670" dirty="0">
              <a:solidFill>
                <a:srgbClr val="000000"/>
              </a:solidFill>
              <a:cs typeface="HanziPen TC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955"/>
              </a:lnSpc>
              <a:tabLst>
                <a:tab pos="267335" algn="l"/>
                <a:tab pos="4223385" algn="l"/>
                <a:tab pos="4312285" algn="l"/>
              </a:tabLst>
            </a:pPr>
            <a:r>
              <a:rPr lang="en-US" altLang="zh-CN" sz="2250" dirty="0">
                <a:solidFill>
                  <a:srgbClr val="000000"/>
                </a:solidFill>
                <a:cs typeface="Lucida Grande" pitchFamily="18" charset="0"/>
              </a:rPr>
              <a:t>‣</a:t>
            </a:r>
            <a:r>
              <a:rPr lang="en-US" altLang="zh-CN" sz="2250" dirty="0"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cs typeface="HanziPen TC" pitchFamily="18" charset="0"/>
              </a:rPr>
              <a:t>Hardware</a:t>
            </a:r>
            <a:r>
              <a:rPr lang="en-US" altLang="zh-CN" sz="2250" dirty="0"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cs typeface="HanziPen TC" pitchFamily="18" charset="0"/>
              </a:rPr>
              <a:t>schedules</a:t>
            </a:r>
            <a:r>
              <a:rPr lang="en-US" altLang="zh-CN" sz="2250" dirty="0"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cs typeface=".LastResort" pitchFamily="18" charset="0"/>
              </a:rPr>
              <a:t>thread</a:t>
            </a:r>
            <a:r>
              <a:rPr lang="en-US" altLang="zh-CN" sz="2250" dirty="0"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cs typeface="HanziPen TC" pitchFamily="18" charset="0"/>
              </a:rPr>
              <a:t>blocks</a:t>
            </a:r>
            <a:r>
              <a:rPr lang="en-US" altLang="zh-CN" sz="2250" dirty="0"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cs typeface=".Helvetica Neue DeskInterface" pitchFamily="18" charset="0"/>
              </a:rPr>
              <a:t>onto</a:t>
            </a:r>
            <a:r>
              <a:rPr lang="en-US" altLang="zh-CN" sz="2250" dirty="0"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cs typeface="HanziPen TC" pitchFamily="18" charset="0"/>
              </a:rPr>
              <a:t>available</a:t>
            </a:r>
            <a:r>
              <a:rPr lang="en-US" altLang="zh-CN" sz="2250" dirty="0"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cs typeface="Arial Unicode MS" pitchFamily="18" charset="0"/>
              </a:rPr>
              <a:t>SMs</a:t>
            </a:r>
            <a:endParaRPr lang="en-US" altLang="zh-CN" sz="2250" dirty="0">
              <a:solidFill>
                <a:srgbClr val="000000"/>
              </a:solidFill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267335" algn="l"/>
                <a:tab pos="4223385" algn="l"/>
                <a:tab pos="431228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-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.LastResort" pitchFamily="18" charset="0"/>
              </a:rPr>
              <a:t>No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HanziPen TC" pitchFamily="18" charset="0"/>
              </a:rPr>
              <a:t>guarantee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of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HanziPen TC" pitchFamily="18" charset="0"/>
              </a:rPr>
              <a:t>order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of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HanziPen TC" pitchFamily="18" charset="0"/>
              </a:rPr>
              <a:t>execution</a:t>
            </a:r>
            <a:endParaRPr lang="en-US" altLang="zh-CN" sz="2180" dirty="0">
              <a:solidFill>
                <a:srgbClr val="000000"/>
              </a:solidFill>
              <a:cs typeface="HanziPen TC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  <a:tab pos="4223385" algn="l"/>
                <a:tab pos="431228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-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If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a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SM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has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more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HanziPen TC" pitchFamily="18" charset="0"/>
              </a:rPr>
              <a:t>resources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the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HanziPen TC" pitchFamily="18" charset="0"/>
              </a:rPr>
              <a:t>hardware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will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.LastResort" pitchFamily="18" charset="0"/>
              </a:rPr>
              <a:t>schedule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more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.LastResort" pitchFamily="18" charset="0"/>
              </a:rPr>
              <a:t>blocks</a:t>
            </a:r>
            <a:endParaRPr lang="en-US" altLang="zh-CN" sz="2180" dirty="0">
              <a:solidFill>
                <a:srgbClr val="000000"/>
              </a:solidFill>
              <a:cs typeface=".LastResort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3585"/>
              </a:lnSpc>
              <a:tabLst>
                <a:tab pos="267335" algn="l"/>
                <a:tab pos="4223385" algn="l"/>
                <a:tab pos="4312285" algn="l"/>
              </a:tabLst>
            </a:pPr>
            <a:r>
              <a:rPr lang="en-US" altLang="zh-CN" sz="1265" dirty="0"/>
              <a:t>		</a:t>
            </a:r>
            <a:r>
              <a:rPr lang="en-US" altLang="zh-CN" sz="2530" dirty="0">
                <a:solidFill>
                  <a:srgbClr val="000000"/>
                </a:solidFill>
                <a:cs typeface="Helvetica Neue" pitchFamily="18" charset="0"/>
              </a:rPr>
              <a:t>Block</a:t>
            </a:r>
            <a:r>
              <a:rPr lang="en-US" altLang="zh-CN" sz="2530" dirty="0">
                <a:cs typeface="Times New Roman" panose="02020603050405020304" pitchFamily="18" charset="0"/>
              </a:rPr>
              <a:t> </a:t>
            </a:r>
            <a:r>
              <a:rPr lang="en-US" altLang="zh-CN" sz="2530" dirty="0">
                <a:solidFill>
                  <a:srgbClr val="000000"/>
                </a:solidFill>
                <a:cs typeface="Helvetica Neue" pitchFamily="18" charset="0"/>
              </a:rPr>
              <a:t>100</a:t>
            </a:r>
            <a:endParaRPr lang="en-US" altLang="zh-CN" sz="2530" dirty="0">
              <a:solidFill>
                <a:srgbClr val="000000"/>
              </a:solidFill>
              <a:cs typeface="Helvetica Neu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3585"/>
              </a:lnSpc>
              <a:tabLst>
                <a:tab pos="267335" algn="l"/>
                <a:tab pos="4223385" algn="l"/>
                <a:tab pos="4312285" algn="l"/>
              </a:tabLst>
            </a:pPr>
            <a:r>
              <a:rPr lang="en-US" altLang="zh-CN" sz="1265" dirty="0"/>
              <a:t>			</a:t>
            </a:r>
            <a:r>
              <a:rPr lang="en-US" altLang="zh-CN" sz="2530" dirty="0">
                <a:solidFill>
                  <a:srgbClr val="000000"/>
                </a:solidFill>
                <a:cs typeface="Helvetica Neue" pitchFamily="18" charset="0"/>
              </a:rPr>
              <a:t>Block</a:t>
            </a:r>
            <a:r>
              <a:rPr lang="en-US" altLang="zh-CN" sz="2530" dirty="0">
                <a:cs typeface="Times New Roman" panose="02020603050405020304" pitchFamily="18" charset="0"/>
              </a:rPr>
              <a:t> </a:t>
            </a:r>
            <a:r>
              <a:rPr lang="en-US" altLang="zh-CN" sz="2530" dirty="0">
                <a:solidFill>
                  <a:srgbClr val="000000"/>
                </a:solidFill>
                <a:cs typeface="Helvetica Neue" pitchFamily="18" charset="0"/>
              </a:rPr>
              <a:t>15</a:t>
            </a:r>
            <a:endParaRPr lang="en-US" altLang="zh-CN" sz="2530" dirty="0">
              <a:solidFill>
                <a:srgbClr val="000000"/>
              </a:solidFill>
              <a:cs typeface="Helvetica Neue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24223" y="3318325"/>
            <a:ext cx="2464594" cy="2955727"/>
          </a:xfrm>
          <a:prstGeom prst="rect">
            <a:avLst/>
          </a:prstGeom>
          <a:noFill/>
          <a:ln w="508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65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4393406" y="3214687"/>
            <a:ext cx="1946672" cy="812602"/>
          </a:xfrm>
          <a:custGeom>
            <a:avLst/>
            <a:gdLst>
              <a:gd name="connsiteX0" fmla="*/ 0 w 2768600"/>
              <a:gd name="connsiteY0" fmla="*/ 1155700 h 1155700"/>
              <a:gd name="connsiteX1" fmla="*/ 2768600 w 2768600"/>
              <a:gd name="connsiteY1" fmla="*/ 1155700 h 1155700"/>
              <a:gd name="connsiteX2" fmla="*/ 2768600 w 2768600"/>
              <a:gd name="connsiteY2" fmla="*/ 0 h 1155700"/>
              <a:gd name="connsiteX3" fmla="*/ 0 w 2768600"/>
              <a:gd name="connsiteY3" fmla="*/ 0 h 1155700"/>
              <a:gd name="connsiteX4" fmla="*/ 0 w 2768600"/>
              <a:gd name="connsiteY4" fmla="*/ 1155700 h 115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68600" h="1155700">
                <a:moveTo>
                  <a:pt x="0" y="1155700"/>
                </a:moveTo>
                <a:lnTo>
                  <a:pt x="2768600" y="1155700"/>
                </a:lnTo>
                <a:lnTo>
                  <a:pt x="2768600" y="0"/>
                </a:lnTo>
                <a:lnTo>
                  <a:pt x="0" y="0"/>
                </a:lnTo>
                <a:lnTo>
                  <a:pt x="0" y="1155700"/>
                </a:lnTo>
              </a:path>
            </a:pathLst>
          </a:custGeom>
          <a:solidFill>
            <a:srgbClr val="FFCA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4384477" y="3205758"/>
            <a:ext cx="1964531" cy="830461"/>
          </a:xfrm>
          <a:custGeom>
            <a:avLst/>
            <a:gdLst>
              <a:gd name="connsiteX0" fmla="*/ 12700 w 2794000"/>
              <a:gd name="connsiteY0" fmla="*/ 12700 h 1181100"/>
              <a:gd name="connsiteX1" fmla="*/ 2781300 w 2794000"/>
              <a:gd name="connsiteY1" fmla="*/ 12700 h 1181100"/>
              <a:gd name="connsiteX2" fmla="*/ 2781300 w 2794000"/>
              <a:gd name="connsiteY2" fmla="*/ 1168400 h 1181100"/>
              <a:gd name="connsiteX3" fmla="*/ 12700 w 2794000"/>
              <a:gd name="connsiteY3" fmla="*/ 1168400 h 1181100"/>
              <a:gd name="connsiteX4" fmla="*/ 12700 w 2794000"/>
              <a:gd name="connsiteY4" fmla="*/ 12700 h 1181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4000" h="1181100">
                <a:moveTo>
                  <a:pt x="12700" y="12700"/>
                </a:moveTo>
                <a:lnTo>
                  <a:pt x="2781300" y="12700"/>
                </a:lnTo>
                <a:lnTo>
                  <a:pt x="2781300" y="1168400"/>
                </a:lnTo>
                <a:lnTo>
                  <a:pt x="12700" y="11684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8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graphicFrame>
        <p:nvGraphicFramePr>
          <p:cNvPr id="9" name="表格 4"/>
          <p:cNvGraphicFramePr>
            <a:graphicFrameLocks noGrp="1"/>
          </p:cNvGraphicFramePr>
          <p:nvPr/>
        </p:nvGraphicFramePr>
        <p:xfrm>
          <a:off x="1160859" y="3759399"/>
          <a:ext cx="1942207" cy="2414336"/>
        </p:xfrm>
        <a:graphic>
          <a:graphicData uri="http://schemas.openxmlformats.org/drawingml/2006/table">
            <a:tbl>
              <a:tblPr/>
              <a:tblGrid>
                <a:gridCol w="1942207"/>
              </a:tblGrid>
              <a:tr h="8103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Block15</a:t>
                      </a:r>
                      <a:endParaRPr lang="zh-CN" altLang="en-US" sz="2500" dirty="0">
                        <a:solidFill>
                          <a:srgbClr val="000000"/>
                        </a:solidFill>
                        <a:latin typeface="Helvetica Neue" pitchFamily="18" charset="0"/>
                        <a:cs typeface="Helvetica Neue" pitchFamily="18" charset="0"/>
                      </a:endParaRPr>
                    </a:p>
                  </a:txBody>
                  <a:tcPr marL="64294" marR="64294" marT="32147" marB="32147">
                    <a:lnL w="0" cmpd="sng">
                      <a:solidFill>
                        <a:srgbClr val="494950"/>
                      </a:solidFill>
                      <a:prstDash val="solid"/>
                    </a:lnL>
                    <a:lnR w="0" cmpd="sng">
                      <a:solidFill>
                        <a:srgbClr val="494950"/>
                      </a:solidFill>
                      <a:prstDash val="solid"/>
                    </a:lnR>
                    <a:lnT w="0" cmpd="sng">
                      <a:solidFill>
                        <a:srgbClr val="000000"/>
                      </a:solidFill>
                      <a:prstDash val="soli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A95"/>
                    </a:solidFill>
                  </a:tcPr>
                </a:tc>
              </a:tr>
              <a:tr h="80252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Block7</a:t>
                      </a:r>
                      <a:endParaRPr lang="zh-CN" altLang="en-US" sz="2500" dirty="0">
                        <a:solidFill>
                          <a:srgbClr val="000000"/>
                        </a:solidFill>
                        <a:latin typeface="Helvetica Neue" pitchFamily="18" charset="0"/>
                        <a:cs typeface="Helvetica Neue" pitchFamily="18" charset="0"/>
                      </a:endParaRPr>
                    </a:p>
                  </a:txBody>
                  <a:tcPr marL="64294" marR="64294" marT="32147" marB="32147">
                    <a:lnL w="0" cap="flat" cmpd="sng" algn="ctr">
                      <a:solidFill>
                        <a:srgbClr val="4949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949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A95"/>
                    </a:solidFill>
                  </a:tcPr>
                </a:tc>
              </a:tr>
              <a:tr h="801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Block1</a:t>
                      </a:r>
                      <a:endParaRPr lang="zh-CN" altLang="en-US" sz="2500" dirty="0">
                        <a:solidFill>
                          <a:srgbClr val="000000"/>
                        </a:solidFill>
                        <a:latin typeface="Helvetica Neue" pitchFamily="18" charset="0"/>
                        <a:cs typeface="Helvetica Neue" pitchFamily="18" charset="0"/>
                      </a:endParaRPr>
                    </a:p>
                  </a:txBody>
                  <a:tcPr marL="64294" marR="64294" marT="32147" marB="32147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CA95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715375" y="6491883"/>
            <a:ext cx="84960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8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919883" y="6277571"/>
            <a:ext cx="439223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SM</a:t>
            </a:r>
            <a:endParaRPr lang="en-US" altLang="zh-CN" sz="225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437555" y="651868"/>
            <a:ext cx="8045729" cy="32993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  <a:tab pos="4223385" algn="l"/>
              </a:tabLst>
            </a:pPr>
            <a:r>
              <a:rPr lang="en-US" altLang="zh-CN" sz="2670" dirty="0">
                <a:solidFill>
                  <a:srgbClr val="000000"/>
                </a:solidFill>
                <a:cs typeface="Heiti TC" pitchFamily="18" charset="0"/>
              </a:rPr>
              <a:t>How</a:t>
            </a:r>
            <a:r>
              <a:rPr lang="en-US" altLang="zh-CN" sz="2670" dirty="0"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cs typeface="Arial Unicode MS" pitchFamily="18" charset="0"/>
              </a:rPr>
              <a:t>a</a:t>
            </a:r>
            <a:r>
              <a:rPr lang="en-US" altLang="zh-CN" sz="2670" dirty="0"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cs typeface=".LastResort" pitchFamily="18" charset="0"/>
              </a:rPr>
              <a:t>Streaming</a:t>
            </a:r>
            <a:r>
              <a:rPr lang="en-US" altLang="zh-CN" sz="2670" dirty="0"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cs typeface=".LastResort" pitchFamily="18" charset="0"/>
              </a:rPr>
              <a:t>Multiprocessor</a:t>
            </a:r>
            <a:r>
              <a:rPr lang="en-US" altLang="zh-CN" sz="2670" dirty="0"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cs typeface="Arial Unicode MS" pitchFamily="18" charset="0"/>
              </a:rPr>
              <a:t>(SM)</a:t>
            </a:r>
            <a:r>
              <a:rPr lang="en-US" altLang="zh-CN" sz="2670" dirty="0"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cs typeface=".LastResort" pitchFamily="18" charset="0"/>
              </a:rPr>
              <a:t>works</a:t>
            </a:r>
            <a:endParaRPr lang="en-US" altLang="zh-CN" sz="2670" dirty="0">
              <a:solidFill>
                <a:srgbClr val="000000"/>
              </a:solidFill>
              <a:cs typeface=".LastResort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955"/>
              </a:lnSpc>
              <a:tabLst>
                <a:tab pos="267335" algn="l"/>
                <a:tab pos="4223385" algn="l"/>
              </a:tabLst>
            </a:pPr>
            <a:r>
              <a:rPr lang="en-US" altLang="zh-CN" sz="2250" dirty="0">
                <a:solidFill>
                  <a:srgbClr val="000000"/>
                </a:solidFill>
                <a:cs typeface="Lucida Grande" pitchFamily="18" charset="0"/>
              </a:rPr>
              <a:t>‣</a:t>
            </a:r>
            <a:r>
              <a:rPr lang="en-US" altLang="zh-CN" sz="2250" dirty="0"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cs typeface="Arial Unicode MS" pitchFamily="18" charset="0"/>
              </a:rPr>
              <a:t>Hardware</a:t>
            </a:r>
            <a:r>
              <a:rPr lang="en-US" altLang="zh-CN" sz="2250" dirty="0"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cs typeface=".LastResort" pitchFamily="18" charset="0"/>
              </a:rPr>
              <a:t>schedules</a:t>
            </a:r>
            <a:r>
              <a:rPr lang="en-US" altLang="zh-CN" sz="2250" dirty="0"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cs typeface="Arial Unicode MS" pitchFamily="18" charset="0"/>
              </a:rPr>
              <a:t>thread</a:t>
            </a:r>
            <a:r>
              <a:rPr lang="en-US" altLang="zh-CN" sz="2250" dirty="0"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cs typeface=".Aqua Kana" pitchFamily="18" charset="0"/>
              </a:rPr>
              <a:t>blocks</a:t>
            </a:r>
            <a:r>
              <a:rPr lang="en-US" altLang="zh-CN" sz="2250" dirty="0"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cs typeface="Arial Unicode MS" pitchFamily="18" charset="0"/>
              </a:rPr>
              <a:t>onto</a:t>
            </a:r>
            <a:r>
              <a:rPr lang="en-US" altLang="zh-CN" sz="2250" dirty="0"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cs typeface="HanziPen TC" pitchFamily="18" charset="0"/>
              </a:rPr>
              <a:t>available</a:t>
            </a:r>
            <a:r>
              <a:rPr lang="en-US" altLang="zh-CN" sz="2250" dirty="0"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cs typeface="Arial Unicode MS" pitchFamily="18" charset="0"/>
              </a:rPr>
              <a:t>SMs</a:t>
            </a:r>
            <a:endParaRPr lang="en-US" altLang="zh-CN" sz="2250" dirty="0">
              <a:solidFill>
                <a:srgbClr val="000000"/>
              </a:solidFill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267335" algn="l"/>
                <a:tab pos="422338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-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.LastResort" pitchFamily="18" charset="0"/>
              </a:rPr>
              <a:t>No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guarantee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of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.LastResort" pitchFamily="18" charset="0"/>
              </a:rPr>
              <a:t>order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.Helvetica Neue DeskInterface" pitchFamily="18" charset="0"/>
              </a:rPr>
              <a:t>of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.LastResort" pitchFamily="18" charset="0"/>
              </a:rPr>
              <a:t>execution</a:t>
            </a:r>
            <a:endParaRPr lang="en-US" altLang="zh-CN" sz="2180" dirty="0">
              <a:solidFill>
                <a:srgbClr val="000000"/>
              </a:solidFill>
              <a:cs typeface=".LastResort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  <a:tab pos="422338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cs typeface="Heiti TC" pitchFamily="18" charset="0"/>
              </a:rPr>
              <a:t>-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.LastResort" pitchFamily="18" charset="0"/>
              </a:rPr>
              <a:t>If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a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SM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.LastResort" pitchFamily="18" charset="0"/>
              </a:rPr>
              <a:t>has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more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.LastResort" pitchFamily="18" charset="0"/>
              </a:rPr>
              <a:t>resources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the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.Hiragino Kaku Gothic Interface" pitchFamily="18" charset="0"/>
              </a:rPr>
              <a:t>hardware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will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schedule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more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.LastResort" pitchFamily="18" charset="0"/>
              </a:rPr>
              <a:t>blocks</a:t>
            </a:r>
            <a:endParaRPr lang="en-US" altLang="zh-CN" sz="2180" dirty="0">
              <a:solidFill>
                <a:srgbClr val="000000"/>
              </a:solidFill>
              <a:cs typeface=".LastResort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3585"/>
              </a:lnSpc>
              <a:tabLst>
                <a:tab pos="267335" algn="l"/>
                <a:tab pos="4223385" algn="l"/>
              </a:tabLst>
            </a:pPr>
            <a:r>
              <a:rPr lang="en-US" altLang="zh-CN" sz="1265" dirty="0"/>
              <a:t>		</a:t>
            </a:r>
            <a:r>
              <a:rPr lang="en-US" altLang="zh-CN" sz="2530" dirty="0">
                <a:solidFill>
                  <a:srgbClr val="000000"/>
                </a:solidFill>
                <a:cs typeface="Helvetica Neue" pitchFamily="18" charset="0"/>
              </a:rPr>
              <a:t>Block</a:t>
            </a:r>
            <a:r>
              <a:rPr lang="en-US" altLang="zh-CN" sz="2530" dirty="0">
                <a:cs typeface="Times New Roman" panose="02020603050405020304" pitchFamily="18" charset="0"/>
              </a:rPr>
              <a:t> </a:t>
            </a:r>
            <a:r>
              <a:rPr lang="en-US" altLang="zh-CN" sz="2530" dirty="0">
                <a:solidFill>
                  <a:srgbClr val="000000"/>
                </a:solidFill>
                <a:cs typeface="Helvetica Neue" pitchFamily="18" charset="0"/>
              </a:rPr>
              <a:t>100</a:t>
            </a:r>
            <a:endParaRPr lang="en-US" altLang="zh-CN" sz="2530" dirty="0">
              <a:solidFill>
                <a:srgbClr val="000000"/>
              </a:solidFill>
              <a:cs typeface="Helvetica Neue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24223" y="3318325"/>
            <a:ext cx="2464594" cy="2955727"/>
          </a:xfrm>
          <a:prstGeom prst="rect">
            <a:avLst/>
          </a:prstGeom>
          <a:noFill/>
          <a:ln w="508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65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4393406" y="3214687"/>
            <a:ext cx="1946672" cy="812602"/>
          </a:xfrm>
          <a:custGeom>
            <a:avLst/>
            <a:gdLst>
              <a:gd name="connsiteX0" fmla="*/ 0 w 2768600"/>
              <a:gd name="connsiteY0" fmla="*/ 1155700 h 1155700"/>
              <a:gd name="connsiteX1" fmla="*/ 2768600 w 2768600"/>
              <a:gd name="connsiteY1" fmla="*/ 1155700 h 1155700"/>
              <a:gd name="connsiteX2" fmla="*/ 2768600 w 2768600"/>
              <a:gd name="connsiteY2" fmla="*/ 0 h 1155700"/>
              <a:gd name="connsiteX3" fmla="*/ 0 w 2768600"/>
              <a:gd name="connsiteY3" fmla="*/ 0 h 1155700"/>
              <a:gd name="connsiteX4" fmla="*/ 0 w 2768600"/>
              <a:gd name="connsiteY4" fmla="*/ 1155700 h 115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68600" h="1155700">
                <a:moveTo>
                  <a:pt x="0" y="1155700"/>
                </a:moveTo>
                <a:lnTo>
                  <a:pt x="2768600" y="1155700"/>
                </a:lnTo>
                <a:lnTo>
                  <a:pt x="2768600" y="0"/>
                </a:lnTo>
                <a:lnTo>
                  <a:pt x="0" y="0"/>
                </a:lnTo>
                <a:lnTo>
                  <a:pt x="0" y="1155700"/>
                </a:lnTo>
              </a:path>
            </a:pathLst>
          </a:custGeom>
          <a:solidFill>
            <a:srgbClr val="FFCA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4384477" y="3205758"/>
            <a:ext cx="1964531" cy="830461"/>
          </a:xfrm>
          <a:custGeom>
            <a:avLst/>
            <a:gdLst>
              <a:gd name="connsiteX0" fmla="*/ 12700 w 2794000"/>
              <a:gd name="connsiteY0" fmla="*/ 12700 h 1181100"/>
              <a:gd name="connsiteX1" fmla="*/ 2781300 w 2794000"/>
              <a:gd name="connsiteY1" fmla="*/ 12700 h 1181100"/>
              <a:gd name="connsiteX2" fmla="*/ 2781300 w 2794000"/>
              <a:gd name="connsiteY2" fmla="*/ 1168400 h 1181100"/>
              <a:gd name="connsiteX3" fmla="*/ 12700 w 2794000"/>
              <a:gd name="connsiteY3" fmla="*/ 1168400 h 1181100"/>
              <a:gd name="connsiteX4" fmla="*/ 12700 w 2794000"/>
              <a:gd name="connsiteY4" fmla="*/ 12700 h 1181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794000" h="1181100">
                <a:moveTo>
                  <a:pt x="12700" y="12700"/>
                </a:moveTo>
                <a:lnTo>
                  <a:pt x="2781300" y="12700"/>
                </a:lnTo>
                <a:lnTo>
                  <a:pt x="2781300" y="1168400"/>
                </a:lnTo>
                <a:lnTo>
                  <a:pt x="12700" y="11684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8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graphicFrame>
        <p:nvGraphicFramePr>
          <p:cNvPr id="9" name="表格 4"/>
          <p:cNvGraphicFramePr>
            <a:graphicFrameLocks noGrp="1"/>
          </p:cNvGraphicFramePr>
          <p:nvPr/>
        </p:nvGraphicFramePr>
        <p:xfrm>
          <a:off x="1160859" y="3759398"/>
          <a:ext cx="1942207" cy="2411015"/>
        </p:xfrm>
        <a:graphic>
          <a:graphicData uri="http://schemas.openxmlformats.org/drawingml/2006/table">
            <a:tbl>
              <a:tblPr/>
              <a:tblGrid>
                <a:gridCol w="1942207"/>
              </a:tblGrid>
              <a:tr h="8103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Block15</a:t>
                      </a:r>
                      <a:endParaRPr lang="zh-CN" altLang="en-US" sz="2500" dirty="0">
                        <a:solidFill>
                          <a:srgbClr val="000000"/>
                        </a:solidFill>
                        <a:latin typeface="Helvetica Neue" pitchFamily="18" charset="0"/>
                        <a:cs typeface="Helvetica Neue" pitchFamily="18" charset="0"/>
                      </a:endParaRPr>
                    </a:p>
                  </a:txBody>
                  <a:tcPr marL="64294" marR="64294" marT="32147" marB="32147">
                    <a:lnL w="0" cmpd="sng">
                      <a:solidFill>
                        <a:srgbClr val="494950"/>
                      </a:solidFill>
                      <a:prstDash val="solid"/>
                    </a:lnL>
                    <a:lnR w="0" cmpd="sng">
                      <a:solidFill>
                        <a:srgbClr val="494950"/>
                      </a:solidFill>
                      <a:prstDash val="solid"/>
                    </a:lnR>
                    <a:lnT w="0" cmpd="sng">
                      <a:solidFill>
                        <a:srgbClr val="000000"/>
                      </a:solidFill>
                      <a:prstDash val="soli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A95"/>
                    </a:solidFill>
                  </a:tcPr>
                </a:tc>
              </a:tr>
              <a:tr h="8103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Block7</a:t>
                      </a:r>
                      <a:endParaRPr lang="zh-CN" altLang="en-US" sz="2500" dirty="0">
                        <a:solidFill>
                          <a:srgbClr val="000000"/>
                        </a:solidFill>
                        <a:latin typeface="Helvetica Neue" pitchFamily="18" charset="0"/>
                        <a:cs typeface="Helvetica Neue" pitchFamily="18" charset="0"/>
                      </a:endParaRPr>
                    </a:p>
                  </a:txBody>
                  <a:tcPr marL="64294" marR="64294" marT="32147" marB="32147">
                    <a:lnL w="0" cap="flat" cmpd="sng" algn="ctr">
                      <a:solidFill>
                        <a:srgbClr val="4949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949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A95"/>
                    </a:solidFill>
                  </a:tcPr>
                </a:tc>
              </a:tr>
              <a:tr h="790277"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 marL="64294" marR="64294" marT="32147" marB="32147">
                    <a:lnL w="0" cap="flat" cmpd="sng" algn="ctr">
                      <a:solidFill>
                        <a:srgbClr val="4949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949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mpd="sng">
                      <a:solidFill>
                        <a:srgbClr val="49495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8715375" y="6491883"/>
            <a:ext cx="84960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Heiti TC" pitchFamily="18" charset="0"/>
                <a:cs typeface="Heiti TC" pitchFamily="18" charset="0"/>
              </a:rPr>
              <a:t>8</a:t>
            </a:r>
            <a:endParaRPr lang="en-US" altLang="zh-CN" sz="1195" dirty="0">
              <a:solidFill>
                <a:srgbClr val="000000"/>
              </a:solidFill>
              <a:latin typeface="Heiti TC" pitchFamily="18" charset="0"/>
              <a:cs typeface="Heiti TC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919883" y="6277571"/>
            <a:ext cx="439223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SM</a:t>
            </a:r>
            <a:endParaRPr lang="en-US" altLang="zh-CN" sz="225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437555" y="651868"/>
            <a:ext cx="8045729" cy="329936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  <a:tab pos="4223385" algn="l"/>
              </a:tabLst>
            </a:pPr>
            <a:r>
              <a:rPr lang="en-US" altLang="zh-CN" sz="2670" dirty="0">
                <a:solidFill>
                  <a:srgbClr val="000000"/>
                </a:solidFill>
                <a:cs typeface="Arial Unicode MS" pitchFamily="18" charset="0"/>
              </a:rPr>
              <a:t>How</a:t>
            </a:r>
            <a:r>
              <a:rPr lang="en-US" altLang="zh-CN" sz="2670" dirty="0"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cs typeface="Arial Unicode MS" pitchFamily="18" charset="0"/>
              </a:rPr>
              <a:t>a</a:t>
            </a:r>
            <a:r>
              <a:rPr lang="en-US" altLang="zh-CN" sz="2670" dirty="0"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cs typeface="Arial Unicode MS" pitchFamily="18" charset="0"/>
              </a:rPr>
              <a:t>Streaming</a:t>
            </a:r>
            <a:r>
              <a:rPr lang="en-US" altLang="zh-CN" sz="2670" dirty="0"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cs typeface="Arial Unicode MS" pitchFamily="18" charset="0"/>
              </a:rPr>
              <a:t>Multiprocessor</a:t>
            </a:r>
            <a:r>
              <a:rPr lang="en-US" altLang="zh-CN" sz="2670" dirty="0"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cs typeface="Arial Unicode MS" pitchFamily="18" charset="0"/>
              </a:rPr>
              <a:t>(SM)</a:t>
            </a:r>
            <a:r>
              <a:rPr lang="en-US" altLang="zh-CN" sz="2670" dirty="0"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cs typeface=".LastResort" pitchFamily="18" charset="0"/>
              </a:rPr>
              <a:t>works</a:t>
            </a:r>
            <a:endParaRPr lang="en-US" altLang="zh-CN" sz="2670" dirty="0">
              <a:solidFill>
                <a:srgbClr val="000000"/>
              </a:solidFill>
              <a:cs typeface=".LastResort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955"/>
              </a:lnSpc>
              <a:tabLst>
                <a:tab pos="267335" algn="l"/>
                <a:tab pos="4223385" algn="l"/>
              </a:tabLst>
            </a:pPr>
            <a:r>
              <a:rPr lang="en-US" altLang="zh-CN" sz="2250" dirty="0">
                <a:solidFill>
                  <a:srgbClr val="000000"/>
                </a:solidFill>
                <a:cs typeface="Lucida Grande" pitchFamily="18" charset="0"/>
              </a:rPr>
              <a:t>‣</a:t>
            </a:r>
            <a:r>
              <a:rPr lang="en-US" altLang="zh-CN" sz="2250" dirty="0"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cs typeface="Arial Unicode MS" pitchFamily="18" charset="0"/>
              </a:rPr>
              <a:t>Hardware</a:t>
            </a:r>
            <a:r>
              <a:rPr lang="en-US" altLang="zh-CN" sz="2250" dirty="0"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cs typeface=".PingFang HK" pitchFamily="18" charset="0"/>
              </a:rPr>
              <a:t>schedules</a:t>
            </a:r>
            <a:r>
              <a:rPr lang="en-US" altLang="zh-CN" sz="2250" dirty="0"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cs typeface=".LastResort" pitchFamily="18" charset="0"/>
              </a:rPr>
              <a:t>thread</a:t>
            </a:r>
            <a:r>
              <a:rPr lang="en-US" altLang="zh-CN" sz="2250" dirty="0"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cs typeface="Arial Unicode MS" pitchFamily="18" charset="0"/>
              </a:rPr>
              <a:t>blocks</a:t>
            </a:r>
            <a:r>
              <a:rPr lang="en-US" altLang="zh-CN" sz="2250" dirty="0"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cs typeface="Arial Unicode MS" pitchFamily="18" charset="0"/>
              </a:rPr>
              <a:t>onto</a:t>
            </a:r>
            <a:r>
              <a:rPr lang="en-US" altLang="zh-CN" sz="2250" dirty="0"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cs typeface=".LastResort" pitchFamily="18" charset="0"/>
              </a:rPr>
              <a:t>available</a:t>
            </a:r>
            <a:r>
              <a:rPr lang="en-US" altLang="zh-CN" sz="2250" dirty="0"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cs typeface="Arial Unicode MS" pitchFamily="18" charset="0"/>
              </a:rPr>
              <a:t>SMs</a:t>
            </a:r>
            <a:endParaRPr lang="en-US" altLang="zh-CN" sz="2250" dirty="0">
              <a:solidFill>
                <a:srgbClr val="000000"/>
              </a:solidFill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267335" algn="l"/>
                <a:tab pos="422338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-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No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.Aqua Kana" pitchFamily="18" charset="0"/>
              </a:rPr>
              <a:t>guarantee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of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order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of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.LastResort" pitchFamily="18" charset="0"/>
              </a:rPr>
              <a:t>execution</a:t>
            </a:r>
            <a:endParaRPr lang="en-US" altLang="zh-CN" sz="2180" dirty="0">
              <a:solidFill>
                <a:srgbClr val="000000"/>
              </a:solidFill>
              <a:cs typeface=".LastResort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  <a:tab pos="422338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-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If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a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SM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has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more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resources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the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hardware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.Hiragino Sans GB Interface" pitchFamily="18" charset="0"/>
              </a:rPr>
              <a:t>will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schedule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more</a:t>
            </a:r>
            <a:r>
              <a:rPr lang="en-US" altLang="zh-CN" sz="2180" dirty="0"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cs typeface="Arial Unicode MS" pitchFamily="18" charset="0"/>
              </a:rPr>
              <a:t>blocks</a:t>
            </a:r>
            <a:endParaRPr lang="en-US" altLang="zh-CN" sz="2180" dirty="0">
              <a:solidFill>
                <a:srgbClr val="000000"/>
              </a:solidFill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3585"/>
              </a:lnSpc>
              <a:tabLst>
                <a:tab pos="267335" algn="l"/>
                <a:tab pos="4223385" algn="l"/>
              </a:tabLst>
            </a:pPr>
            <a:r>
              <a:rPr lang="en-US" altLang="zh-CN" sz="1265" dirty="0"/>
              <a:t>		</a:t>
            </a:r>
            <a:r>
              <a:rPr lang="en-US" altLang="zh-CN" sz="2530" dirty="0">
                <a:solidFill>
                  <a:srgbClr val="000000"/>
                </a:solidFill>
                <a:cs typeface="Helvetica Neue" pitchFamily="18" charset="0"/>
              </a:rPr>
              <a:t>Block</a:t>
            </a:r>
            <a:r>
              <a:rPr lang="en-US" altLang="zh-CN" sz="2530" dirty="0">
                <a:cs typeface="Times New Roman" panose="02020603050405020304" pitchFamily="18" charset="0"/>
              </a:rPr>
              <a:t> </a:t>
            </a:r>
            <a:r>
              <a:rPr lang="en-US" altLang="zh-CN" sz="2530" dirty="0">
                <a:solidFill>
                  <a:srgbClr val="000000"/>
                </a:solidFill>
                <a:cs typeface="Helvetica Neue" pitchFamily="18" charset="0"/>
              </a:rPr>
              <a:t>100</a:t>
            </a:r>
            <a:endParaRPr lang="en-US" altLang="zh-CN" sz="2530" dirty="0">
              <a:solidFill>
                <a:srgbClr val="000000"/>
              </a:solidFill>
              <a:cs typeface="Helvetica Neue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924223" y="3318325"/>
            <a:ext cx="2464594" cy="2955727"/>
          </a:xfrm>
          <a:prstGeom prst="rect">
            <a:avLst/>
          </a:prstGeom>
          <a:noFill/>
          <a:ln w="508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65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graphicFrame>
        <p:nvGraphicFramePr>
          <p:cNvPr id="7" name="表格 4"/>
          <p:cNvGraphicFramePr>
            <a:graphicFrameLocks noGrp="1"/>
          </p:cNvGraphicFramePr>
          <p:nvPr/>
        </p:nvGraphicFramePr>
        <p:xfrm>
          <a:off x="1160859" y="3759399"/>
          <a:ext cx="1942207" cy="2415480"/>
        </p:xfrm>
        <a:graphic>
          <a:graphicData uri="http://schemas.openxmlformats.org/drawingml/2006/table">
            <a:tbl>
              <a:tblPr/>
              <a:tblGrid>
                <a:gridCol w="1942207"/>
              </a:tblGrid>
              <a:tr h="8103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Block15</a:t>
                      </a:r>
                      <a:endParaRPr lang="zh-CN" altLang="en-US" sz="2500" dirty="0">
                        <a:solidFill>
                          <a:srgbClr val="000000"/>
                        </a:solidFill>
                        <a:latin typeface="Helvetica Neue" pitchFamily="18" charset="0"/>
                        <a:cs typeface="Helvetica Neue" pitchFamily="18" charset="0"/>
                      </a:endParaRPr>
                    </a:p>
                  </a:txBody>
                  <a:tcPr marL="64294" marR="64294" marT="32147" marB="32147">
                    <a:lnL w="0" cmpd="sng">
                      <a:solidFill>
                        <a:srgbClr val="494950"/>
                      </a:solidFill>
                      <a:prstDash val="solid"/>
                    </a:lnL>
                    <a:lnR w="0" cmpd="sng">
                      <a:solidFill>
                        <a:srgbClr val="494950"/>
                      </a:solidFill>
                      <a:prstDash val="solid"/>
                    </a:lnR>
                    <a:lnT w="0" cmpd="sng">
                      <a:solidFill>
                        <a:srgbClr val="000000"/>
                      </a:solidFill>
                      <a:prstDash val="soli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A95"/>
                    </a:solidFill>
                  </a:tcPr>
                </a:tc>
              </a:tr>
              <a:tr h="80367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Block7</a:t>
                      </a:r>
                      <a:endParaRPr lang="zh-CN" altLang="en-US" sz="2500" dirty="0">
                        <a:solidFill>
                          <a:srgbClr val="000000"/>
                        </a:solidFill>
                        <a:latin typeface="Helvetica Neue" pitchFamily="18" charset="0"/>
                        <a:cs typeface="Helvetica Neue" pitchFamily="18" charset="0"/>
                      </a:endParaRPr>
                    </a:p>
                  </a:txBody>
                  <a:tcPr marL="64294" marR="64294" marT="32147" marB="32147">
                    <a:lnL w="0" cap="flat" cmpd="sng" algn="ctr">
                      <a:solidFill>
                        <a:srgbClr val="4949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4949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A95"/>
                    </a:solidFill>
                  </a:tcPr>
                </a:tc>
              </a:tr>
              <a:tr h="8014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5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Block100</a:t>
                      </a:r>
                      <a:endParaRPr lang="zh-CN" altLang="en-US" sz="2500" dirty="0">
                        <a:solidFill>
                          <a:srgbClr val="000000"/>
                        </a:solidFill>
                        <a:latin typeface="Helvetica Neue" pitchFamily="18" charset="0"/>
                        <a:cs typeface="Helvetica Neue" pitchFamily="18" charset="0"/>
                      </a:endParaRPr>
                    </a:p>
                  </a:txBody>
                  <a:tcPr marL="64294" marR="64294" marT="32147" marB="32147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CA95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7555" y="616149"/>
            <a:ext cx="8740854" cy="23288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How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Streaming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Multiprocessor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(SM)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works</a:t>
            </a:r>
            <a:endParaRPr lang="en-US" altLang="zh-CN" sz="267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955"/>
              </a:lnSpc>
              <a:tabLst>
                <a:tab pos="26733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Hardware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schedules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thread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blocks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onto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available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SMs</a:t>
            </a:r>
            <a:endParaRPr lang="en-US" altLang="zh-CN" sz="225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No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guarantee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order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execution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If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SM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more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resources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hardware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will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schedule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more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blocks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8715375" y="6491883"/>
            <a:ext cx="84960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8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919883" y="6277571"/>
            <a:ext cx="439223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SM</a:t>
            </a:r>
            <a:endParaRPr lang="en-US" altLang="zh-CN" sz="225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24223" y="3318325"/>
            <a:ext cx="2464594" cy="2955727"/>
          </a:xfrm>
          <a:prstGeom prst="rect">
            <a:avLst/>
          </a:prstGeom>
          <a:noFill/>
          <a:ln w="508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65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-1335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437555" y="660797"/>
            <a:ext cx="8484695" cy="353430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Warps</a:t>
            </a:r>
            <a:endParaRPr lang="en-US" altLang="zh-CN" sz="267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955"/>
              </a:lnSpc>
              <a:tabLst>
                <a:tab pos="26733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Inside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SM,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are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launched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groups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32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called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warps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26733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Warps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share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control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(warp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scheduler)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any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time,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only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one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warp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executed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SM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warp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will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executing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same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instruction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Half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warps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compute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capability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1.X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705445" y="4955977"/>
            <a:ext cx="7132402" cy="8812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80"/>
              </a:lnSpc>
              <a:tabLst>
                <a:tab pos="178435" algn="l"/>
              </a:tabLst>
            </a:pP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Fermi: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3165"/>
              </a:lnSpc>
              <a:tabLst>
                <a:tab pos="17843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Maximum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active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1024*8*32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262144</a:t>
            </a:r>
            <a:endParaRPr lang="en-US" altLang="zh-CN" sz="2110" dirty="0">
              <a:solidFill>
                <a:srgbClr val="5D5D5D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8715375" y="6491883"/>
            <a:ext cx="84960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9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3116461" y="4357688"/>
            <a:ext cx="1553765" cy="821531"/>
          </a:xfrm>
          <a:custGeom>
            <a:avLst/>
            <a:gdLst>
              <a:gd name="connsiteX0" fmla="*/ 1877202 w 2209799"/>
              <a:gd name="connsiteY0" fmla="*/ 180088 h 1168399"/>
              <a:gd name="connsiteX1" fmla="*/ 1877202 w 2209799"/>
              <a:gd name="connsiteY1" fmla="*/ 988310 h 1168399"/>
              <a:gd name="connsiteX2" fmla="*/ 332597 w 2209799"/>
              <a:gd name="connsiteY2" fmla="*/ 988310 h 1168399"/>
              <a:gd name="connsiteX3" fmla="*/ 332597 w 2209799"/>
              <a:gd name="connsiteY3" fmla="*/ 180088 h 1168399"/>
              <a:gd name="connsiteX4" fmla="*/ 1877202 w 2209799"/>
              <a:gd name="connsiteY4" fmla="*/ 180088 h 11683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09799" h="1168399">
                <a:moveTo>
                  <a:pt x="1877202" y="180088"/>
                </a:moveTo>
                <a:cubicBezTo>
                  <a:pt x="2303731" y="403272"/>
                  <a:pt x="2303731" y="765125"/>
                  <a:pt x="1877202" y="988310"/>
                </a:cubicBezTo>
                <a:cubicBezTo>
                  <a:pt x="1450670" y="1211496"/>
                  <a:pt x="759128" y="1211496"/>
                  <a:pt x="332597" y="988310"/>
                </a:cubicBezTo>
                <a:cubicBezTo>
                  <a:pt x="-93932" y="765125"/>
                  <a:pt x="-93932" y="403272"/>
                  <a:pt x="332597" y="180088"/>
                </a:cubicBezTo>
                <a:cubicBezTo>
                  <a:pt x="759128" y="-43096"/>
                  <a:pt x="1450670" y="-43096"/>
                  <a:pt x="1877202" y="18008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Freeform 3"/>
          <p:cNvSpPr/>
          <p:nvPr/>
        </p:nvSpPr>
        <p:spPr>
          <a:xfrm>
            <a:off x="4356164" y="5080557"/>
            <a:ext cx="792238" cy="437530"/>
          </a:xfrm>
          <a:custGeom>
            <a:avLst/>
            <a:gdLst>
              <a:gd name="connsiteX0" fmla="*/ 1114039 w 1126739"/>
              <a:gd name="connsiteY0" fmla="*/ 609565 h 622265"/>
              <a:gd name="connsiteX1" fmla="*/ 1102872 w 1126739"/>
              <a:gd name="connsiteY1" fmla="*/ 603515 h 622265"/>
              <a:gd name="connsiteX2" fmla="*/ 12700 w 1126739"/>
              <a:gd name="connsiteY2" fmla="*/ 12700 h 6222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26739" h="622265">
                <a:moveTo>
                  <a:pt x="1114039" y="609565"/>
                </a:moveTo>
                <a:lnTo>
                  <a:pt x="1102872" y="603515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FF810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Freeform 3"/>
          <p:cNvSpPr/>
          <p:nvPr/>
        </p:nvSpPr>
        <p:spPr>
          <a:xfrm>
            <a:off x="5092357" y="5457006"/>
            <a:ext cx="95791" cy="78528"/>
          </a:xfrm>
          <a:custGeom>
            <a:avLst/>
            <a:gdLst>
              <a:gd name="connsiteX0" fmla="*/ 0 w 136236"/>
              <a:gd name="connsiteY0" fmla="*/ 107191 h 111684"/>
              <a:gd name="connsiteX1" fmla="*/ 136236 w 136236"/>
              <a:gd name="connsiteY1" fmla="*/ 111684 h 111684"/>
              <a:gd name="connsiteX2" fmla="*/ 58087 w 136236"/>
              <a:gd name="connsiteY2" fmla="*/ 0 h 111684"/>
              <a:gd name="connsiteX3" fmla="*/ 55840 w 136236"/>
              <a:gd name="connsiteY3" fmla="*/ 68117 h 111684"/>
              <a:gd name="connsiteX4" fmla="*/ 0 w 136236"/>
              <a:gd name="connsiteY4" fmla="*/ 107191 h 111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236" h="111684">
                <a:moveTo>
                  <a:pt x="0" y="107191"/>
                </a:moveTo>
                <a:lnTo>
                  <a:pt x="136236" y="111684"/>
                </a:lnTo>
                <a:lnTo>
                  <a:pt x="58087" y="0"/>
                </a:lnTo>
                <a:lnTo>
                  <a:pt x="55840" y="68117"/>
                </a:lnTo>
                <a:lnTo>
                  <a:pt x="0" y="107191"/>
                </a:lnTo>
              </a:path>
            </a:pathLst>
          </a:custGeom>
          <a:solidFill>
            <a:srgbClr val="FF810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9" name="Freeform 3"/>
          <p:cNvSpPr/>
          <p:nvPr/>
        </p:nvSpPr>
        <p:spPr>
          <a:xfrm>
            <a:off x="-4465" y="0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705445" y="4938118"/>
            <a:ext cx="96180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Fermi: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884039" y="5482829"/>
            <a:ext cx="6952224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Maximum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active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1024*8*32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262144</a:t>
            </a:r>
            <a:endParaRPr lang="en-US" altLang="zh-CN" sz="2110" dirty="0">
              <a:solidFill>
                <a:srgbClr val="5D5D5D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8715375" y="6491883"/>
            <a:ext cx="84960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9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437555" y="687586"/>
            <a:ext cx="8484695" cy="42525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  <a:tab pos="2928620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Warps</a:t>
            </a:r>
            <a:endParaRPr lang="en-US" altLang="zh-CN" sz="267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955"/>
              </a:lnSpc>
              <a:tabLst>
                <a:tab pos="267335" algn="l"/>
                <a:tab pos="2928620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Inside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SM,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are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launched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groups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32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called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warps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267335" algn="l"/>
                <a:tab pos="2928620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Warps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share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control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part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(warp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scheduler)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  <a:tab pos="2928620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At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any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time,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only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one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warp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executed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SM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  <a:tab pos="2928620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warp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will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executing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same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instruction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  <a:tab pos="2928620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Half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warps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compute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capability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1.X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320"/>
              </a:lnSpc>
              <a:tabLst>
                <a:tab pos="267335" algn="l"/>
                <a:tab pos="2928620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</a:t>
            </a:r>
            <a:r>
              <a:rPr lang="en-US" altLang="zh-CN" sz="1545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Max</a:t>
            </a:r>
            <a:r>
              <a:rPr lang="en-US" altLang="zh-CN" sz="154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545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endParaRPr lang="en-US" altLang="zh-CN" sz="1545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3491508" y="4768453"/>
            <a:ext cx="804707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60"/>
              </a:lnSpc>
            </a:pPr>
            <a:r>
              <a:rPr lang="en-US" altLang="zh-CN" sz="1545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</a:t>
            </a:r>
            <a:r>
              <a:rPr lang="en-US" altLang="zh-CN" sz="154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545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block</a:t>
            </a:r>
            <a:endParaRPr lang="en-US" altLang="zh-CN" sz="1545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5045273" y="4188023"/>
            <a:ext cx="1491258" cy="839391"/>
          </a:xfrm>
          <a:custGeom>
            <a:avLst/>
            <a:gdLst>
              <a:gd name="connsiteX0" fmla="*/ 1801321 w 2120900"/>
              <a:gd name="connsiteY0" fmla="*/ 183808 h 1193800"/>
              <a:gd name="connsiteX1" fmla="*/ 1801321 w 2120900"/>
              <a:gd name="connsiteY1" fmla="*/ 1009991 h 1193800"/>
              <a:gd name="connsiteX2" fmla="*/ 319578 w 2120900"/>
              <a:gd name="connsiteY2" fmla="*/ 1009991 h 1193800"/>
              <a:gd name="connsiteX3" fmla="*/ 319578 w 2120900"/>
              <a:gd name="connsiteY3" fmla="*/ 183808 h 1193800"/>
              <a:gd name="connsiteX4" fmla="*/ 1801321 w 2120900"/>
              <a:gd name="connsiteY4" fmla="*/ 183808 h 1193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20900" h="1193800">
                <a:moveTo>
                  <a:pt x="1801321" y="183808"/>
                </a:moveTo>
                <a:cubicBezTo>
                  <a:pt x="2210493" y="411952"/>
                  <a:pt x="2210493" y="781847"/>
                  <a:pt x="1801321" y="1009991"/>
                </a:cubicBezTo>
                <a:cubicBezTo>
                  <a:pt x="1392148" y="1238136"/>
                  <a:pt x="728751" y="1238136"/>
                  <a:pt x="319578" y="1009991"/>
                </a:cubicBezTo>
                <a:cubicBezTo>
                  <a:pt x="-89592" y="781847"/>
                  <a:pt x="-89592" y="411952"/>
                  <a:pt x="319578" y="183808"/>
                </a:cubicBezTo>
                <a:cubicBezTo>
                  <a:pt x="728751" y="-44335"/>
                  <a:pt x="1392148" y="-44335"/>
                  <a:pt x="1801321" y="18380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5766704" y="5018484"/>
            <a:ext cx="39770" cy="466763"/>
          </a:xfrm>
          <a:custGeom>
            <a:avLst/>
            <a:gdLst>
              <a:gd name="connsiteX0" fmla="*/ 12700 w 56562"/>
              <a:gd name="connsiteY0" fmla="*/ 651140 h 663840"/>
              <a:gd name="connsiteX1" fmla="*/ 13319 w 56562"/>
              <a:gd name="connsiteY1" fmla="*/ 638454 h 663840"/>
              <a:gd name="connsiteX2" fmla="*/ 43862 w 56562"/>
              <a:gd name="connsiteY2" fmla="*/ 12700 h 6638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6562" h="663840">
                <a:moveTo>
                  <a:pt x="12700" y="651140"/>
                </a:moveTo>
                <a:lnTo>
                  <a:pt x="13319" y="638454"/>
                </a:lnTo>
                <a:lnTo>
                  <a:pt x="43862" y="12700"/>
                </a:lnTo>
              </a:path>
            </a:pathLst>
          </a:custGeom>
          <a:ln w="25400">
            <a:solidFill>
              <a:srgbClr val="FF810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8" name="Freeform 3"/>
          <p:cNvSpPr/>
          <p:nvPr/>
        </p:nvSpPr>
        <p:spPr>
          <a:xfrm>
            <a:off x="5734303" y="5443903"/>
            <a:ext cx="85623" cy="87713"/>
          </a:xfrm>
          <a:custGeom>
            <a:avLst/>
            <a:gdLst>
              <a:gd name="connsiteX0" fmla="*/ 0 w 121775"/>
              <a:gd name="connsiteY0" fmla="*/ 0 h 124747"/>
              <a:gd name="connsiteX1" fmla="*/ 54943 w 121775"/>
              <a:gd name="connsiteY1" fmla="*/ 124747 h 124747"/>
              <a:gd name="connsiteX2" fmla="*/ 121775 w 121775"/>
              <a:gd name="connsiteY2" fmla="*/ 5943 h 124747"/>
              <a:gd name="connsiteX3" fmla="*/ 59402 w 121775"/>
              <a:gd name="connsiteY3" fmla="*/ 33415 h 124747"/>
              <a:gd name="connsiteX4" fmla="*/ 0 w 121775"/>
              <a:gd name="connsiteY4" fmla="*/ 0 h 124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775" h="124747">
                <a:moveTo>
                  <a:pt x="0" y="0"/>
                </a:moveTo>
                <a:lnTo>
                  <a:pt x="54943" y="124747"/>
                </a:lnTo>
                <a:lnTo>
                  <a:pt x="121775" y="5943"/>
                </a:lnTo>
                <a:lnTo>
                  <a:pt x="59402" y="33415"/>
                </a:lnTo>
                <a:lnTo>
                  <a:pt x="0" y="0"/>
                </a:lnTo>
              </a:path>
            </a:pathLst>
          </a:custGeom>
          <a:solidFill>
            <a:srgbClr val="FF810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9" name="Freeform 3"/>
          <p:cNvSpPr/>
          <p:nvPr/>
        </p:nvSpPr>
        <p:spPr>
          <a:xfrm>
            <a:off x="3116461" y="4357688"/>
            <a:ext cx="1553765" cy="821531"/>
          </a:xfrm>
          <a:custGeom>
            <a:avLst/>
            <a:gdLst>
              <a:gd name="connsiteX0" fmla="*/ 1877202 w 2209799"/>
              <a:gd name="connsiteY0" fmla="*/ 180088 h 1168399"/>
              <a:gd name="connsiteX1" fmla="*/ 1877202 w 2209799"/>
              <a:gd name="connsiteY1" fmla="*/ 988310 h 1168399"/>
              <a:gd name="connsiteX2" fmla="*/ 332597 w 2209799"/>
              <a:gd name="connsiteY2" fmla="*/ 988310 h 1168399"/>
              <a:gd name="connsiteX3" fmla="*/ 332597 w 2209799"/>
              <a:gd name="connsiteY3" fmla="*/ 180088 h 1168399"/>
              <a:gd name="connsiteX4" fmla="*/ 1877202 w 2209799"/>
              <a:gd name="connsiteY4" fmla="*/ 180088 h 11683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09799" h="1168399">
                <a:moveTo>
                  <a:pt x="1877202" y="180088"/>
                </a:moveTo>
                <a:cubicBezTo>
                  <a:pt x="2303731" y="403272"/>
                  <a:pt x="2303731" y="765125"/>
                  <a:pt x="1877202" y="988310"/>
                </a:cubicBezTo>
                <a:cubicBezTo>
                  <a:pt x="1450670" y="1211496"/>
                  <a:pt x="759128" y="1211496"/>
                  <a:pt x="332597" y="988310"/>
                </a:cubicBezTo>
                <a:cubicBezTo>
                  <a:pt x="-93932" y="765125"/>
                  <a:pt x="-93932" y="403272"/>
                  <a:pt x="332597" y="180088"/>
                </a:cubicBezTo>
                <a:cubicBezTo>
                  <a:pt x="759128" y="-43096"/>
                  <a:pt x="1450670" y="-43096"/>
                  <a:pt x="1877202" y="18008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0" name="Freeform 3"/>
          <p:cNvSpPr/>
          <p:nvPr/>
        </p:nvSpPr>
        <p:spPr>
          <a:xfrm>
            <a:off x="4356164" y="5080557"/>
            <a:ext cx="792238" cy="437530"/>
          </a:xfrm>
          <a:custGeom>
            <a:avLst/>
            <a:gdLst>
              <a:gd name="connsiteX0" fmla="*/ 1114039 w 1126739"/>
              <a:gd name="connsiteY0" fmla="*/ 609565 h 622265"/>
              <a:gd name="connsiteX1" fmla="*/ 1102872 w 1126739"/>
              <a:gd name="connsiteY1" fmla="*/ 603515 h 622265"/>
              <a:gd name="connsiteX2" fmla="*/ 12700 w 1126739"/>
              <a:gd name="connsiteY2" fmla="*/ 12700 h 6222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26739" h="622265">
                <a:moveTo>
                  <a:pt x="1114039" y="609565"/>
                </a:moveTo>
                <a:lnTo>
                  <a:pt x="1102872" y="603515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FF810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1" name="Freeform 3"/>
          <p:cNvSpPr/>
          <p:nvPr/>
        </p:nvSpPr>
        <p:spPr>
          <a:xfrm>
            <a:off x="5092357" y="5457006"/>
            <a:ext cx="95791" cy="78528"/>
          </a:xfrm>
          <a:custGeom>
            <a:avLst/>
            <a:gdLst>
              <a:gd name="connsiteX0" fmla="*/ 0 w 136236"/>
              <a:gd name="connsiteY0" fmla="*/ 107191 h 111684"/>
              <a:gd name="connsiteX1" fmla="*/ 136236 w 136236"/>
              <a:gd name="connsiteY1" fmla="*/ 111684 h 111684"/>
              <a:gd name="connsiteX2" fmla="*/ 58087 w 136236"/>
              <a:gd name="connsiteY2" fmla="*/ 0 h 111684"/>
              <a:gd name="connsiteX3" fmla="*/ 55840 w 136236"/>
              <a:gd name="connsiteY3" fmla="*/ 68117 h 111684"/>
              <a:gd name="connsiteX4" fmla="*/ 0 w 136236"/>
              <a:gd name="connsiteY4" fmla="*/ 107191 h 111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236" h="111684">
                <a:moveTo>
                  <a:pt x="0" y="107191"/>
                </a:moveTo>
                <a:lnTo>
                  <a:pt x="136236" y="111684"/>
                </a:lnTo>
                <a:lnTo>
                  <a:pt x="58087" y="0"/>
                </a:lnTo>
                <a:lnTo>
                  <a:pt x="55840" y="68117"/>
                </a:lnTo>
                <a:lnTo>
                  <a:pt x="0" y="107191"/>
                </a:lnTo>
              </a:path>
            </a:pathLst>
          </a:custGeom>
          <a:solidFill>
            <a:srgbClr val="FF810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2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437555" y="660797"/>
            <a:ext cx="8374087" cy="353481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Warps</a:t>
            </a:r>
            <a:endParaRPr lang="en-US" altLang="zh-CN" sz="267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955"/>
              </a:lnSpc>
              <a:tabLst>
                <a:tab pos="26733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Inside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HanziPen TC" pitchFamily="18" charset="0"/>
                <a:cs typeface="HanziPen TC" pitchFamily="18" charset="0"/>
              </a:rPr>
              <a:t>the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SM,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threads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are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launched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groups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HanziPen TC" pitchFamily="18" charset="0"/>
                <a:cs typeface="HanziPen TC" pitchFamily="18" charset="0"/>
              </a:rPr>
              <a:t>of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32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called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warps</a:t>
            </a:r>
            <a:endParaRPr lang="en-US" altLang="zh-CN" sz="225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Warps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share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control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part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(warp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scheduler)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At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any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time,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only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one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warp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is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executed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per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Apple SD Gothic NeoI" pitchFamily="18" charset="0"/>
                <a:cs typeface=".Apple SD Gothic NeoI" pitchFamily="18" charset="0"/>
              </a:rPr>
              <a:t>SM</a:t>
            </a:r>
            <a:endParaRPr lang="en-US" altLang="zh-CN" sz="2180" dirty="0">
              <a:solidFill>
                <a:srgbClr val="000000"/>
              </a:solidFill>
              <a:latin typeface=".Apple SD Gothic NeoI" pitchFamily="18" charset="0"/>
              <a:cs typeface=".Apple SD Gothic NeoI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Threads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anziPen TC" pitchFamily="18" charset="0"/>
                <a:cs typeface="HanziPen TC" pitchFamily="18" charset="0"/>
              </a:rPr>
              <a:t>warp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anziPen TC" pitchFamily="18" charset="0"/>
                <a:cs typeface="HanziPen TC" pitchFamily="18" charset="0"/>
              </a:rPr>
              <a:t>will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executing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same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instruction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HanziPen TC" pitchFamily="18" charset="0"/>
                <a:cs typeface="HanziPen TC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Half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warps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for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compute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capability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1.X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705445" y="4938118"/>
            <a:ext cx="955390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Fermi: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884039" y="5482829"/>
            <a:ext cx="6920164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altLang="zh-CN" sz="2110" dirty="0">
                <a:solidFill>
                  <a:srgbClr val="5D5D5D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Maximum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number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active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threads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1024*8*32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=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262144</a:t>
            </a:r>
            <a:endParaRPr lang="en-US" altLang="zh-CN" sz="2110" dirty="0">
              <a:solidFill>
                <a:srgbClr val="5D5D5D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8715375" y="6491883"/>
            <a:ext cx="76944" cy="2020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9</a:t>
            </a:r>
            <a:endParaRPr lang="en-US" altLang="zh-CN" sz="1195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5304234" y="4375547"/>
            <a:ext cx="1013098" cy="5056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60"/>
              </a:lnSpc>
              <a:tabLst>
                <a:tab pos="169545" algn="l"/>
              </a:tabLst>
            </a:pPr>
            <a:r>
              <a:rPr lang="en-US" altLang="zh-CN" sz="154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Max</a:t>
            </a:r>
            <a:r>
              <a:rPr lang="en-US" altLang="zh-CN" sz="15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4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blocks</a:t>
            </a:r>
            <a:endParaRPr lang="en-US" altLang="zh-CN" sz="154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1900"/>
              </a:lnSpc>
              <a:tabLst>
                <a:tab pos="169545" algn="l"/>
              </a:tabLst>
            </a:pPr>
            <a:r>
              <a:rPr lang="en-US" altLang="zh-CN" sz="1265" dirty="0"/>
              <a:t>	</a:t>
            </a:r>
            <a:r>
              <a:rPr lang="en-US" altLang="zh-CN" sz="154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per</a:t>
            </a:r>
            <a:r>
              <a:rPr lang="en-US" altLang="zh-CN" sz="15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4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SM</a:t>
            </a:r>
            <a:endParaRPr lang="en-US" altLang="zh-CN" sz="154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3366493" y="4536282"/>
            <a:ext cx="1094467" cy="5056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60"/>
              </a:lnSpc>
              <a:tabLst>
                <a:tab pos="124460" algn="l"/>
              </a:tabLst>
            </a:pPr>
            <a:r>
              <a:rPr lang="en-US" altLang="zh-CN" sz="154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Max</a:t>
            </a:r>
            <a:r>
              <a:rPr lang="en-US" altLang="zh-CN" sz="15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4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threads</a:t>
            </a:r>
            <a:endParaRPr lang="en-US" altLang="zh-CN" sz="154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1900"/>
              </a:lnSpc>
              <a:tabLst>
                <a:tab pos="124460" algn="l"/>
              </a:tabLst>
            </a:pPr>
            <a:r>
              <a:rPr lang="en-US" altLang="zh-CN" sz="1265" dirty="0"/>
              <a:t>	</a:t>
            </a:r>
            <a:r>
              <a:rPr lang="en-US" altLang="zh-CN" sz="154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per</a:t>
            </a:r>
            <a:r>
              <a:rPr lang="en-US" altLang="zh-CN" sz="15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4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block</a:t>
            </a:r>
            <a:endParaRPr lang="en-US" altLang="zh-CN" sz="154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4800" dirty="0"/>
              <a:t>9.1 GPU</a:t>
            </a:r>
            <a:r>
              <a:rPr lang="zh-CN" altLang="en-US" sz="4800" dirty="0"/>
              <a:t>简介</a:t>
            </a:r>
            <a:endParaRPr lang="en-US" altLang="zh-CN" sz="4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Picture 2" descr="全新Ada Lovelace 架構!! NVIDIA GeForce RTX 4090 FE 顯示卡- 電腦領域HKEPC Hardware -  全港No.1 PC網站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025" y="1295400"/>
            <a:ext cx="3896699" cy="2926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NVIDIA GeForce RTX 4090 Founders Edition Review - AusGamers.co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379" y="3812350"/>
            <a:ext cx="6248400" cy="241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2881423" y="4401278"/>
            <a:ext cx="6081824" cy="2238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6822283" y="4455913"/>
            <a:ext cx="937616" cy="625078"/>
          </a:xfrm>
          <a:custGeom>
            <a:avLst/>
            <a:gdLst>
              <a:gd name="connsiteX0" fmla="*/ 1129231 w 1333499"/>
              <a:gd name="connsiteY0" fmla="*/ 139172 h 889000"/>
              <a:gd name="connsiteX1" fmla="*/ 1129231 w 1333499"/>
              <a:gd name="connsiteY1" fmla="*/ 749828 h 889000"/>
              <a:gd name="connsiteX2" fmla="*/ 204266 w 1333499"/>
              <a:gd name="connsiteY2" fmla="*/ 749828 h 889000"/>
              <a:gd name="connsiteX3" fmla="*/ 204266 w 1333499"/>
              <a:gd name="connsiteY3" fmla="*/ 139172 h 889000"/>
              <a:gd name="connsiteX4" fmla="*/ 1129231 w 1333499"/>
              <a:gd name="connsiteY4" fmla="*/ 139172 h 889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3499" h="889000">
                <a:moveTo>
                  <a:pt x="1129231" y="139172"/>
                </a:moveTo>
                <a:cubicBezTo>
                  <a:pt x="1384655" y="307799"/>
                  <a:pt x="1384655" y="581199"/>
                  <a:pt x="1129231" y="749828"/>
                </a:cubicBezTo>
                <a:cubicBezTo>
                  <a:pt x="873808" y="918457"/>
                  <a:pt x="459687" y="918457"/>
                  <a:pt x="204266" y="749828"/>
                </a:cubicBezTo>
                <a:cubicBezTo>
                  <a:pt x="-51155" y="581199"/>
                  <a:pt x="-51155" y="307799"/>
                  <a:pt x="204266" y="139172"/>
                </a:cubicBezTo>
                <a:cubicBezTo>
                  <a:pt x="459687" y="-29457"/>
                  <a:pt x="873808" y="-29457"/>
                  <a:pt x="1129231" y="1391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6216796" y="5036344"/>
            <a:ext cx="864446" cy="481529"/>
          </a:xfrm>
          <a:custGeom>
            <a:avLst/>
            <a:gdLst>
              <a:gd name="connsiteX0" fmla="*/ 12700 w 1229435"/>
              <a:gd name="connsiteY0" fmla="*/ 672141 h 684841"/>
              <a:gd name="connsiteX1" fmla="*/ 23838 w 1229435"/>
              <a:gd name="connsiteY1" fmla="*/ 666039 h 684841"/>
              <a:gd name="connsiteX2" fmla="*/ 1216735 w 1229435"/>
              <a:gd name="connsiteY2" fmla="*/ 12700 h 6848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229435" h="684841">
                <a:moveTo>
                  <a:pt x="12700" y="672141"/>
                </a:moveTo>
                <a:lnTo>
                  <a:pt x="23838" y="666039"/>
                </a:lnTo>
                <a:lnTo>
                  <a:pt x="1216735" y="12700"/>
                </a:lnTo>
              </a:path>
            </a:pathLst>
          </a:custGeom>
          <a:ln w="25400">
            <a:solidFill>
              <a:srgbClr val="FF810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8" name="Freeform 3"/>
          <p:cNvSpPr/>
          <p:nvPr/>
        </p:nvSpPr>
        <p:spPr>
          <a:xfrm>
            <a:off x="6177166" y="5456765"/>
            <a:ext cx="95777" cy="78770"/>
          </a:xfrm>
          <a:custGeom>
            <a:avLst/>
            <a:gdLst>
              <a:gd name="connsiteX0" fmla="*/ 77652 w 136216"/>
              <a:gd name="connsiteY0" fmla="*/ 0 h 112029"/>
              <a:gd name="connsiteX1" fmla="*/ 0 w 136216"/>
              <a:gd name="connsiteY1" fmla="*/ 112029 h 112029"/>
              <a:gd name="connsiteX2" fmla="*/ 136216 w 136216"/>
              <a:gd name="connsiteY2" fmla="*/ 106933 h 112029"/>
              <a:gd name="connsiteX3" fmla="*/ 80200 w 136216"/>
              <a:gd name="connsiteY3" fmla="*/ 68106 h 112029"/>
              <a:gd name="connsiteX4" fmla="*/ 77652 w 136216"/>
              <a:gd name="connsiteY4" fmla="*/ 0 h 1120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216" h="112029">
                <a:moveTo>
                  <a:pt x="77652" y="0"/>
                </a:moveTo>
                <a:lnTo>
                  <a:pt x="0" y="112029"/>
                </a:lnTo>
                <a:lnTo>
                  <a:pt x="136216" y="106933"/>
                </a:lnTo>
                <a:lnTo>
                  <a:pt x="80200" y="68106"/>
                </a:lnTo>
                <a:lnTo>
                  <a:pt x="77652" y="0"/>
                </a:lnTo>
              </a:path>
            </a:pathLst>
          </a:custGeom>
          <a:solidFill>
            <a:srgbClr val="FF810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9" name="Freeform 3"/>
          <p:cNvSpPr/>
          <p:nvPr/>
        </p:nvSpPr>
        <p:spPr>
          <a:xfrm>
            <a:off x="5045273" y="4188023"/>
            <a:ext cx="1491258" cy="839391"/>
          </a:xfrm>
          <a:custGeom>
            <a:avLst/>
            <a:gdLst>
              <a:gd name="connsiteX0" fmla="*/ 1801321 w 2120900"/>
              <a:gd name="connsiteY0" fmla="*/ 183808 h 1193800"/>
              <a:gd name="connsiteX1" fmla="*/ 1801321 w 2120900"/>
              <a:gd name="connsiteY1" fmla="*/ 1009991 h 1193800"/>
              <a:gd name="connsiteX2" fmla="*/ 319578 w 2120900"/>
              <a:gd name="connsiteY2" fmla="*/ 1009991 h 1193800"/>
              <a:gd name="connsiteX3" fmla="*/ 319578 w 2120900"/>
              <a:gd name="connsiteY3" fmla="*/ 183808 h 1193800"/>
              <a:gd name="connsiteX4" fmla="*/ 1801321 w 2120900"/>
              <a:gd name="connsiteY4" fmla="*/ 183808 h 11938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120900" h="1193800">
                <a:moveTo>
                  <a:pt x="1801321" y="183808"/>
                </a:moveTo>
                <a:cubicBezTo>
                  <a:pt x="2210493" y="411952"/>
                  <a:pt x="2210493" y="781847"/>
                  <a:pt x="1801321" y="1009991"/>
                </a:cubicBezTo>
                <a:cubicBezTo>
                  <a:pt x="1392148" y="1238136"/>
                  <a:pt x="728751" y="1238136"/>
                  <a:pt x="319578" y="1009991"/>
                </a:cubicBezTo>
                <a:cubicBezTo>
                  <a:pt x="-89592" y="781847"/>
                  <a:pt x="-89592" y="411952"/>
                  <a:pt x="319578" y="183808"/>
                </a:cubicBezTo>
                <a:cubicBezTo>
                  <a:pt x="728751" y="-44335"/>
                  <a:pt x="1392148" y="-44335"/>
                  <a:pt x="1801321" y="18380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0" name="Freeform 3"/>
          <p:cNvSpPr/>
          <p:nvPr/>
        </p:nvSpPr>
        <p:spPr>
          <a:xfrm>
            <a:off x="5766704" y="5018484"/>
            <a:ext cx="39770" cy="466763"/>
          </a:xfrm>
          <a:custGeom>
            <a:avLst/>
            <a:gdLst>
              <a:gd name="connsiteX0" fmla="*/ 12700 w 56562"/>
              <a:gd name="connsiteY0" fmla="*/ 651140 h 663840"/>
              <a:gd name="connsiteX1" fmla="*/ 13319 w 56562"/>
              <a:gd name="connsiteY1" fmla="*/ 638454 h 663840"/>
              <a:gd name="connsiteX2" fmla="*/ 43862 w 56562"/>
              <a:gd name="connsiteY2" fmla="*/ 12700 h 6638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56562" h="663840">
                <a:moveTo>
                  <a:pt x="12700" y="651140"/>
                </a:moveTo>
                <a:lnTo>
                  <a:pt x="13319" y="638454"/>
                </a:lnTo>
                <a:lnTo>
                  <a:pt x="43862" y="12700"/>
                </a:lnTo>
              </a:path>
            </a:pathLst>
          </a:custGeom>
          <a:ln w="25400">
            <a:solidFill>
              <a:srgbClr val="FF810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1" name="Freeform 3"/>
          <p:cNvSpPr/>
          <p:nvPr/>
        </p:nvSpPr>
        <p:spPr>
          <a:xfrm>
            <a:off x="5734303" y="5443903"/>
            <a:ext cx="85623" cy="87713"/>
          </a:xfrm>
          <a:custGeom>
            <a:avLst/>
            <a:gdLst>
              <a:gd name="connsiteX0" fmla="*/ 0 w 121775"/>
              <a:gd name="connsiteY0" fmla="*/ 0 h 124747"/>
              <a:gd name="connsiteX1" fmla="*/ 54943 w 121775"/>
              <a:gd name="connsiteY1" fmla="*/ 124747 h 124747"/>
              <a:gd name="connsiteX2" fmla="*/ 121775 w 121775"/>
              <a:gd name="connsiteY2" fmla="*/ 5943 h 124747"/>
              <a:gd name="connsiteX3" fmla="*/ 59402 w 121775"/>
              <a:gd name="connsiteY3" fmla="*/ 33415 h 124747"/>
              <a:gd name="connsiteX4" fmla="*/ 0 w 121775"/>
              <a:gd name="connsiteY4" fmla="*/ 0 h 124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775" h="124747">
                <a:moveTo>
                  <a:pt x="0" y="0"/>
                </a:moveTo>
                <a:lnTo>
                  <a:pt x="54943" y="124747"/>
                </a:lnTo>
                <a:lnTo>
                  <a:pt x="121775" y="5943"/>
                </a:lnTo>
                <a:lnTo>
                  <a:pt x="59402" y="33415"/>
                </a:lnTo>
                <a:lnTo>
                  <a:pt x="0" y="0"/>
                </a:lnTo>
              </a:path>
            </a:pathLst>
          </a:custGeom>
          <a:solidFill>
            <a:srgbClr val="FF810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2" name="Freeform 3"/>
          <p:cNvSpPr/>
          <p:nvPr/>
        </p:nvSpPr>
        <p:spPr>
          <a:xfrm>
            <a:off x="3116461" y="4357688"/>
            <a:ext cx="1553765" cy="821531"/>
          </a:xfrm>
          <a:custGeom>
            <a:avLst/>
            <a:gdLst>
              <a:gd name="connsiteX0" fmla="*/ 1877202 w 2209799"/>
              <a:gd name="connsiteY0" fmla="*/ 180088 h 1168399"/>
              <a:gd name="connsiteX1" fmla="*/ 1877202 w 2209799"/>
              <a:gd name="connsiteY1" fmla="*/ 988310 h 1168399"/>
              <a:gd name="connsiteX2" fmla="*/ 332597 w 2209799"/>
              <a:gd name="connsiteY2" fmla="*/ 988310 h 1168399"/>
              <a:gd name="connsiteX3" fmla="*/ 332597 w 2209799"/>
              <a:gd name="connsiteY3" fmla="*/ 180088 h 1168399"/>
              <a:gd name="connsiteX4" fmla="*/ 1877202 w 2209799"/>
              <a:gd name="connsiteY4" fmla="*/ 180088 h 11683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209799" h="1168399">
                <a:moveTo>
                  <a:pt x="1877202" y="180088"/>
                </a:moveTo>
                <a:cubicBezTo>
                  <a:pt x="2303731" y="403272"/>
                  <a:pt x="2303731" y="765125"/>
                  <a:pt x="1877202" y="988310"/>
                </a:cubicBezTo>
                <a:cubicBezTo>
                  <a:pt x="1450670" y="1211496"/>
                  <a:pt x="759128" y="1211496"/>
                  <a:pt x="332597" y="988310"/>
                </a:cubicBezTo>
                <a:cubicBezTo>
                  <a:pt x="-93932" y="765125"/>
                  <a:pt x="-93932" y="403272"/>
                  <a:pt x="332597" y="180088"/>
                </a:cubicBezTo>
                <a:cubicBezTo>
                  <a:pt x="759128" y="-43096"/>
                  <a:pt x="1450670" y="-43096"/>
                  <a:pt x="1877202" y="18008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3" name="Freeform 3"/>
          <p:cNvSpPr/>
          <p:nvPr/>
        </p:nvSpPr>
        <p:spPr>
          <a:xfrm>
            <a:off x="4356164" y="5080557"/>
            <a:ext cx="792238" cy="437530"/>
          </a:xfrm>
          <a:custGeom>
            <a:avLst/>
            <a:gdLst>
              <a:gd name="connsiteX0" fmla="*/ 1114039 w 1126739"/>
              <a:gd name="connsiteY0" fmla="*/ 609565 h 622265"/>
              <a:gd name="connsiteX1" fmla="*/ 1102872 w 1126739"/>
              <a:gd name="connsiteY1" fmla="*/ 603515 h 622265"/>
              <a:gd name="connsiteX2" fmla="*/ 12700 w 1126739"/>
              <a:gd name="connsiteY2" fmla="*/ 12700 h 62226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126739" h="622265">
                <a:moveTo>
                  <a:pt x="1114039" y="609565"/>
                </a:moveTo>
                <a:lnTo>
                  <a:pt x="1102872" y="603515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FF810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4" name="Freeform 3"/>
          <p:cNvSpPr/>
          <p:nvPr/>
        </p:nvSpPr>
        <p:spPr>
          <a:xfrm>
            <a:off x="5092357" y="5457006"/>
            <a:ext cx="95791" cy="78528"/>
          </a:xfrm>
          <a:custGeom>
            <a:avLst/>
            <a:gdLst>
              <a:gd name="connsiteX0" fmla="*/ 0 w 136236"/>
              <a:gd name="connsiteY0" fmla="*/ 107191 h 111684"/>
              <a:gd name="connsiteX1" fmla="*/ 136236 w 136236"/>
              <a:gd name="connsiteY1" fmla="*/ 111684 h 111684"/>
              <a:gd name="connsiteX2" fmla="*/ 58087 w 136236"/>
              <a:gd name="connsiteY2" fmla="*/ 0 h 111684"/>
              <a:gd name="connsiteX3" fmla="*/ 55840 w 136236"/>
              <a:gd name="connsiteY3" fmla="*/ 68117 h 111684"/>
              <a:gd name="connsiteX4" fmla="*/ 0 w 136236"/>
              <a:gd name="connsiteY4" fmla="*/ 107191 h 111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236" h="111684">
                <a:moveTo>
                  <a:pt x="0" y="107191"/>
                </a:moveTo>
                <a:lnTo>
                  <a:pt x="136236" y="111684"/>
                </a:lnTo>
                <a:lnTo>
                  <a:pt x="58087" y="0"/>
                </a:lnTo>
                <a:lnTo>
                  <a:pt x="55840" y="68117"/>
                </a:lnTo>
                <a:lnTo>
                  <a:pt x="0" y="107191"/>
                </a:lnTo>
              </a:path>
            </a:pathLst>
          </a:custGeom>
          <a:solidFill>
            <a:srgbClr val="FF810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5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437555" y="660797"/>
            <a:ext cx="8386335" cy="353481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Warps</a:t>
            </a:r>
            <a:endParaRPr lang="en-US" altLang="zh-CN" sz="267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955"/>
              </a:lnSpc>
              <a:tabLst>
                <a:tab pos="26733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Inside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SM,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threads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are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launched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groups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32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called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warps</a:t>
            </a:r>
            <a:endParaRPr lang="en-US" altLang="zh-CN" sz="225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Warps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share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control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part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(warp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scheduler)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At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any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time,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only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one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warp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executed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per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SM</a:t>
            </a:r>
            <a:endParaRPr lang="en-US" altLang="zh-CN" sz="2180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Threads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in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a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warp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will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executing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anziPen TC" pitchFamily="18" charset="0"/>
                <a:cs typeface="HanziPen TC" pitchFamily="18" charset="0"/>
              </a:rPr>
              <a:t>the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same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instruction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Half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warps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for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compute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capability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anziPen TC" pitchFamily="18" charset="0"/>
                <a:cs typeface="HanziPen TC" pitchFamily="18" charset="0"/>
              </a:rPr>
              <a:t>1.X</a:t>
            </a:r>
            <a:endParaRPr lang="en-US" altLang="zh-CN" sz="2180" dirty="0">
              <a:solidFill>
                <a:srgbClr val="000000"/>
              </a:solidFill>
              <a:latin typeface="HanziPen TC" pitchFamily="18" charset="0"/>
              <a:cs typeface="HanziPen TC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705446" y="4938117"/>
            <a:ext cx="985847" cy="3416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en-US" altLang="zh-CN" sz="2180" dirty="0">
                <a:solidFill>
                  <a:srgbClr val="000000"/>
                </a:solidFill>
                <a:latin typeface="HanziPen TC" pitchFamily="18" charset="0"/>
                <a:cs typeface="HanziPen TC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Fermi: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884039" y="5482829"/>
            <a:ext cx="6754670" cy="3677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60"/>
              </a:lnSpc>
            </a:pPr>
            <a:r>
              <a:rPr lang="en-US" altLang="zh-CN" sz="2110" dirty="0">
                <a:solidFill>
                  <a:srgbClr val="5D5D5D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Maximum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number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HanziPen TC" pitchFamily="18" charset="0"/>
                <a:cs typeface="HanziPen TC" pitchFamily="18" charset="0"/>
              </a:rPr>
              <a:t>of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active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.LastResort" pitchFamily="18" charset="0"/>
                <a:cs typeface=".LastResort" pitchFamily="18" charset="0"/>
              </a:rPr>
              <a:t>threads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.LastResort" pitchFamily="18" charset="0"/>
                <a:cs typeface=".LastResort" pitchFamily="18" charset="0"/>
              </a:rPr>
              <a:t>1024*8*32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=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.LastResort" pitchFamily="18" charset="0"/>
                <a:cs typeface=".LastResort" pitchFamily="18" charset="0"/>
              </a:rPr>
              <a:t>262144</a:t>
            </a:r>
            <a:endParaRPr lang="en-US" altLang="zh-CN" sz="2110" dirty="0">
              <a:solidFill>
                <a:srgbClr val="5D5D5D"/>
              </a:solidFill>
              <a:latin typeface=".LastResort" pitchFamily="18" charset="0"/>
              <a:cs typeface=".LastResort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8715375" y="6491883"/>
            <a:ext cx="76944" cy="2020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.Apple SD Gothic NeoI" pitchFamily="18" charset="0"/>
                <a:cs typeface=".Apple SD Gothic NeoI" pitchFamily="18" charset="0"/>
              </a:rPr>
              <a:t>9</a:t>
            </a:r>
            <a:endParaRPr lang="en-US" altLang="zh-CN" sz="1195" dirty="0">
              <a:solidFill>
                <a:srgbClr val="000000"/>
              </a:solidFill>
              <a:latin typeface=".Apple SD Gothic NeoI" pitchFamily="18" charset="0"/>
              <a:cs typeface=".Apple SD Gothic NeoI" pitchFamily="18" charset="0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7099102" y="4643438"/>
            <a:ext cx="400751" cy="2769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60"/>
              </a:lnSpc>
            </a:pPr>
            <a:r>
              <a:rPr lang="en-US" altLang="zh-CN" sz="154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SMs</a:t>
            </a:r>
            <a:endParaRPr lang="en-US" altLang="zh-CN" sz="154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5304234" y="4375547"/>
            <a:ext cx="1013098" cy="5056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60"/>
              </a:lnSpc>
              <a:tabLst>
                <a:tab pos="169545" algn="l"/>
              </a:tabLst>
            </a:pPr>
            <a:r>
              <a:rPr lang="en-US" altLang="zh-CN" sz="154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Max</a:t>
            </a:r>
            <a:r>
              <a:rPr lang="en-US" altLang="zh-CN" sz="15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4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blocks</a:t>
            </a:r>
            <a:endParaRPr lang="en-US" altLang="zh-CN" sz="154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1900"/>
              </a:lnSpc>
              <a:tabLst>
                <a:tab pos="169545" algn="l"/>
              </a:tabLst>
            </a:pPr>
            <a:r>
              <a:rPr lang="en-US" altLang="zh-CN" sz="1265" dirty="0"/>
              <a:t>	</a:t>
            </a:r>
            <a:r>
              <a:rPr lang="en-US" altLang="zh-CN" sz="154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per</a:t>
            </a:r>
            <a:r>
              <a:rPr lang="en-US" altLang="zh-CN" sz="15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4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SM</a:t>
            </a:r>
            <a:endParaRPr lang="en-US" altLang="zh-CN" sz="154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3366493" y="4536282"/>
            <a:ext cx="1094467" cy="5056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60"/>
              </a:lnSpc>
              <a:tabLst>
                <a:tab pos="124460" algn="l"/>
              </a:tabLst>
            </a:pPr>
            <a:r>
              <a:rPr lang="en-US" altLang="zh-CN" sz="154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Max</a:t>
            </a:r>
            <a:r>
              <a:rPr lang="en-US" altLang="zh-CN" sz="15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4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threads</a:t>
            </a:r>
            <a:endParaRPr lang="en-US" altLang="zh-CN" sz="154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1900"/>
              </a:lnSpc>
              <a:tabLst>
                <a:tab pos="124460" algn="l"/>
              </a:tabLst>
            </a:pPr>
            <a:r>
              <a:rPr lang="en-US" altLang="zh-CN" sz="1265" dirty="0"/>
              <a:t>	</a:t>
            </a:r>
            <a:r>
              <a:rPr lang="en-US" altLang="zh-CN" sz="154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per</a:t>
            </a:r>
            <a:r>
              <a:rPr lang="en-US" altLang="zh-CN" sz="154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54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block</a:t>
            </a:r>
            <a:endParaRPr lang="en-US" altLang="zh-CN" sz="154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3380668" y="4839891"/>
            <a:ext cx="1655674" cy="276820"/>
          </a:xfrm>
          <a:custGeom>
            <a:avLst/>
            <a:gdLst>
              <a:gd name="connsiteX0" fmla="*/ 0 w 2354736"/>
              <a:gd name="connsiteY0" fmla="*/ 393700 h 393700"/>
              <a:gd name="connsiteX1" fmla="*/ 2354736 w 2354736"/>
              <a:gd name="connsiteY1" fmla="*/ 393700 h 393700"/>
              <a:gd name="connsiteX2" fmla="*/ 2354736 w 2354736"/>
              <a:gd name="connsiteY2" fmla="*/ 0 h 393700"/>
              <a:gd name="connsiteX3" fmla="*/ 0 w 2354736"/>
              <a:gd name="connsiteY3" fmla="*/ 0 h 393700"/>
              <a:gd name="connsiteX4" fmla="*/ 0 w 2354736"/>
              <a:gd name="connsiteY4" fmla="*/ 39370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54736" h="393700">
                <a:moveTo>
                  <a:pt x="0" y="393700"/>
                </a:moveTo>
                <a:lnTo>
                  <a:pt x="2354736" y="393700"/>
                </a:lnTo>
                <a:lnTo>
                  <a:pt x="2354736" y="0"/>
                </a:lnTo>
                <a:lnTo>
                  <a:pt x="0" y="0"/>
                </a:lnTo>
                <a:lnTo>
                  <a:pt x="0" y="393700"/>
                </a:lnTo>
              </a:path>
            </a:pathLst>
          </a:custGeom>
          <a:solidFill>
            <a:srgbClr val="FFCA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3371739" y="4830961"/>
            <a:ext cx="1673533" cy="294680"/>
          </a:xfrm>
          <a:custGeom>
            <a:avLst/>
            <a:gdLst>
              <a:gd name="connsiteX0" fmla="*/ 12700 w 2380136"/>
              <a:gd name="connsiteY0" fmla="*/ 12700 h 419100"/>
              <a:gd name="connsiteX1" fmla="*/ 2367436 w 2380136"/>
              <a:gd name="connsiteY1" fmla="*/ 12700 h 419100"/>
              <a:gd name="connsiteX2" fmla="*/ 2367436 w 2380136"/>
              <a:gd name="connsiteY2" fmla="*/ 406400 h 419100"/>
              <a:gd name="connsiteX3" fmla="*/ 12700 w 2380136"/>
              <a:gd name="connsiteY3" fmla="*/ 406400 h 419100"/>
              <a:gd name="connsiteX4" fmla="*/ 12700 w 2380136"/>
              <a:gd name="connsiteY4" fmla="*/ 1270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0136" h="419100">
                <a:moveTo>
                  <a:pt x="12700" y="12700"/>
                </a:moveTo>
                <a:lnTo>
                  <a:pt x="2367436" y="12700"/>
                </a:lnTo>
                <a:lnTo>
                  <a:pt x="2367436" y="406400"/>
                </a:lnTo>
                <a:lnTo>
                  <a:pt x="12700" y="4064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8" name="Freeform 3"/>
          <p:cNvSpPr/>
          <p:nvPr/>
        </p:nvSpPr>
        <p:spPr>
          <a:xfrm>
            <a:off x="3380668" y="5277445"/>
            <a:ext cx="1655674" cy="276820"/>
          </a:xfrm>
          <a:custGeom>
            <a:avLst/>
            <a:gdLst>
              <a:gd name="connsiteX0" fmla="*/ 0 w 2354736"/>
              <a:gd name="connsiteY0" fmla="*/ 393700 h 393700"/>
              <a:gd name="connsiteX1" fmla="*/ 2354736 w 2354736"/>
              <a:gd name="connsiteY1" fmla="*/ 393700 h 393700"/>
              <a:gd name="connsiteX2" fmla="*/ 2354736 w 2354736"/>
              <a:gd name="connsiteY2" fmla="*/ 0 h 393700"/>
              <a:gd name="connsiteX3" fmla="*/ 0 w 2354736"/>
              <a:gd name="connsiteY3" fmla="*/ 0 h 393700"/>
              <a:gd name="connsiteX4" fmla="*/ 0 w 2354736"/>
              <a:gd name="connsiteY4" fmla="*/ 39370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54736" h="393700">
                <a:moveTo>
                  <a:pt x="0" y="393700"/>
                </a:moveTo>
                <a:lnTo>
                  <a:pt x="2354736" y="393700"/>
                </a:lnTo>
                <a:lnTo>
                  <a:pt x="2354736" y="0"/>
                </a:lnTo>
                <a:lnTo>
                  <a:pt x="0" y="0"/>
                </a:lnTo>
                <a:lnTo>
                  <a:pt x="0" y="393700"/>
                </a:lnTo>
              </a:path>
            </a:pathLst>
          </a:custGeom>
          <a:solidFill>
            <a:srgbClr val="FFCA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9" name="Freeform 3"/>
          <p:cNvSpPr/>
          <p:nvPr/>
        </p:nvSpPr>
        <p:spPr>
          <a:xfrm>
            <a:off x="3371739" y="5268515"/>
            <a:ext cx="1673533" cy="294680"/>
          </a:xfrm>
          <a:custGeom>
            <a:avLst/>
            <a:gdLst>
              <a:gd name="connsiteX0" fmla="*/ 12700 w 2380136"/>
              <a:gd name="connsiteY0" fmla="*/ 12700 h 419100"/>
              <a:gd name="connsiteX1" fmla="*/ 2367436 w 2380136"/>
              <a:gd name="connsiteY1" fmla="*/ 12700 h 419100"/>
              <a:gd name="connsiteX2" fmla="*/ 2367436 w 2380136"/>
              <a:gd name="connsiteY2" fmla="*/ 406400 h 419100"/>
              <a:gd name="connsiteX3" fmla="*/ 12700 w 2380136"/>
              <a:gd name="connsiteY3" fmla="*/ 406400 h 419100"/>
              <a:gd name="connsiteX4" fmla="*/ 12700 w 2380136"/>
              <a:gd name="connsiteY4" fmla="*/ 1270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0136" h="419100">
                <a:moveTo>
                  <a:pt x="12700" y="12700"/>
                </a:moveTo>
                <a:lnTo>
                  <a:pt x="2367436" y="12700"/>
                </a:lnTo>
                <a:lnTo>
                  <a:pt x="2367436" y="406400"/>
                </a:lnTo>
                <a:lnTo>
                  <a:pt x="12700" y="4064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0" name="Freeform 3"/>
          <p:cNvSpPr/>
          <p:nvPr/>
        </p:nvSpPr>
        <p:spPr>
          <a:xfrm>
            <a:off x="3380668" y="5715000"/>
            <a:ext cx="1655674" cy="276820"/>
          </a:xfrm>
          <a:custGeom>
            <a:avLst/>
            <a:gdLst>
              <a:gd name="connsiteX0" fmla="*/ 0 w 2354736"/>
              <a:gd name="connsiteY0" fmla="*/ 393700 h 393700"/>
              <a:gd name="connsiteX1" fmla="*/ 2354736 w 2354736"/>
              <a:gd name="connsiteY1" fmla="*/ 393700 h 393700"/>
              <a:gd name="connsiteX2" fmla="*/ 2354736 w 2354736"/>
              <a:gd name="connsiteY2" fmla="*/ 0 h 393700"/>
              <a:gd name="connsiteX3" fmla="*/ 0 w 2354736"/>
              <a:gd name="connsiteY3" fmla="*/ 0 h 393700"/>
              <a:gd name="connsiteX4" fmla="*/ 0 w 2354736"/>
              <a:gd name="connsiteY4" fmla="*/ 39370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54736" h="393700">
                <a:moveTo>
                  <a:pt x="0" y="393700"/>
                </a:moveTo>
                <a:lnTo>
                  <a:pt x="2354736" y="393700"/>
                </a:lnTo>
                <a:lnTo>
                  <a:pt x="2354736" y="0"/>
                </a:lnTo>
                <a:lnTo>
                  <a:pt x="0" y="0"/>
                </a:lnTo>
                <a:lnTo>
                  <a:pt x="0" y="393700"/>
                </a:lnTo>
              </a:path>
            </a:pathLst>
          </a:custGeom>
          <a:solidFill>
            <a:srgbClr val="FFCA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1" name="Freeform 3"/>
          <p:cNvSpPr/>
          <p:nvPr/>
        </p:nvSpPr>
        <p:spPr>
          <a:xfrm>
            <a:off x="3371739" y="5706070"/>
            <a:ext cx="1673533" cy="294680"/>
          </a:xfrm>
          <a:custGeom>
            <a:avLst/>
            <a:gdLst>
              <a:gd name="connsiteX0" fmla="*/ 12700 w 2380136"/>
              <a:gd name="connsiteY0" fmla="*/ 12700 h 419100"/>
              <a:gd name="connsiteX1" fmla="*/ 2367436 w 2380136"/>
              <a:gd name="connsiteY1" fmla="*/ 12700 h 419100"/>
              <a:gd name="connsiteX2" fmla="*/ 2367436 w 2380136"/>
              <a:gd name="connsiteY2" fmla="*/ 406400 h 419100"/>
              <a:gd name="connsiteX3" fmla="*/ 12700 w 2380136"/>
              <a:gd name="connsiteY3" fmla="*/ 406400 h 419100"/>
              <a:gd name="connsiteX4" fmla="*/ 12700 w 2380136"/>
              <a:gd name="connsiteY4" fmla="*/ 1270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0136" h="419100">
                <a:moveTo>
                  <a:pt x="12700" y="12700"/>
                </a:moveTo>
                <a:lnTo>
                  <a:pt x="2367436" y="12700"/>
                </a:lnTo>
                <a:lnTo>
                  <a:pt x="2367436" y="406400"/>
                </a:lnTo>
                <a:lnTo>
                  <a:pt x="12700" y="4064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2" name="Freeform 3"/>
          <p:cNvSpPr/>
          <p:nvPr/>
        </p:nvSpPr>
        <p:spPr>
          <a:xfrm>
            <a:off x="3380668" y="6152555"/>
            <a:ext cx="1655674" cy="276820"/>
          </a:xfrm>
          <a:custGeom>
            <a:avLst/>
            <a:gdLst>
              <a:gd name="connsiteX0" fmla="*/ 0 w 2354736"/>
              <a:gd name="connsiteY0" fmla="*/ 393700 h 393700"/>
              <a:gd name="connsiteX1" fmla="*/ 2354736 w 2354736"/>
              <a:gd name="connsiteY1" fmla="*/ 393700 h 393700"/>
              <a:gd name="connsiteX2" fmla="*/ 2354736 w 2354736"/>
              <a:gd name="connsiteY2" fmla="*/ 0 h 393700"/>
              <a:gd name="connsiteX3" fmla="*/ 0 w 2354736"/>
              <a:gd name="connsiteY3" fmla="*/ 0 h 393700"/>
              <a:gd name="connsiteX4" fmla="*/ 0 w 2354736"/>
              <a:gd name="connsiteY4" fmla="*/ 393700 h 393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54736" h="393700">
                <a:moveTo>
                  <a:pt x="0" y="393700"/>
                </a:moveTo>
                <a:lnTo>
                  <a:pt x="2354736" y="393700"/>
                </a:lnTo>
                <a:lnTo>
                  <a:pt x="2354736" y="0"/>
                </a:lnTo>
                <a:lnTo>
                  <a:pt x="0" y="0"/>
                </a:lnTo>
                <a:lnTo>
                  <a:pt x="0" y="393700"/>
                </a:lnTo>
              </a:path>
            </a:pathLst>
          </a:custGeom>
          <a:solidFill>
            <a:srgbClr val="FFCA9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3" name="Freeform 3"/>
          <p:cNvSpPr/>
          <p:nvPr/>
        </p:nvSpPr>
        <p:spPr>
          <a:xfrm>
            <a:off x="3371739" y="6143625"/>
            <a:ext cx="1673533" cy="294680"/>
          </a:xfrm>
          <a:custGeom>
            <a:avLst/>
            <a:gdLst>
              <a:gd name="connsiteX0" fmla="*/ 12700 w 2380136"/>
              <a:gd name="connsiteY0" fmla="*/ 12700 h 419100"/>
              <a:gd name="connsiteX1" fmla="*/ 2367436 w 2380136"/>
              <a:gd name="connsiteY1" fmla="*/ 12700 h 419100"/>
              <a:gd name="connsiteX2" fmla="*/ 2367436 w 2380136"/>
              <a:gd name="connsiteY2" fmla="*/ 406400 h 419100"/>
              <a:gd name="connsiteX3" fmla="*/ 12700 w 2380136"/>
              <a:gd name="connsiteY3" fmla="*/ 406400 h 419100"/>
              <a:gd name="connsiteX4" fmla="*/ 12700 w 2380136"/>
              <a:gd name="connsiteY4" fmla="*/ 12700 h 4191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380136" h="419100">
                <a:moveTo>
                  <a:pt x="12700" y="12700"/>
                </a:moveTo>
                <a:lnTo>
                  <a:pt x="2367436" y="12700"/>
                </a:lnTo>
                <a:lnTo>
                  <a:pt x="2367436" y="406400"/>
                </a:lnTo>
                <a:lnTo>
                  <a:pt x="12700" y="4064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4" name="Freeform 3"/>
          <p:cNvSpPr/>
          <p:nvPr/>
        </p:nvSpPr>
        <p:spPr>
          <a:xfrm>
            <a:off x="2254001" y="5830651"/>
            <a:ext cx="1065557" cy="430341"/>
          </a:xfrm>
          <a:custGeom>
            <a:avLst/>
            <a:gdLst>
              <a:gd name="connsiteX0" fmla="*/ 1502759 w 1515459"/>
              <a:gd name="connsiteY0" fmla="*/ 599341 h 612041"/>
              <a:gd name="connsiteX1" fmla="*/ 1490942 w 1515459"/>
              <a:gd name="connsiteY1" fmla="*/ 594690 h 612041"/>
              <a:gd name="connsiteX2" fmla="*/ 12700 w 1515459"/>
              <a:gd name="connsiteY2" fmla="*/ 12700 h 6120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515459" h="612041">
                <a:moveTo>
                  <a:pt x="1502759" y="599341"/>
                </a:moveTo>
                <a:lnTo>
                  <a:pt x="1490942" y="594690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FF810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5" name="Freeform 3"/>
          <p:cNvSpPr/>
          <p:nvPr/>
        </p:nvSpPr>
        <p:spPr>
          <a:xfrm>
            <a:off x="3266677" y="6201058"/>
            <a:ext cx="95467" cy="79766"/>
          </a:xfrm>
          <a:custGeom>
            <a:avLst/>
            <a:gdLst>
              <a:gd name="connsiteX0" fmla="*/ 0 w 135775"/>
              <a:gd name="connsiteY0" fmla="*/ 113445 h 113445"/>
              <a:gd name="connsiteX1" fmla="*/ 135775 w 135775"/>
              <a:gd name="connsiteY1" fmla="*/ 101384 h 113445"/>
              <a:gd name="connsiteX2" fmla="*/ 44662 w 135775"/>
              <a:gd name="connsiteY2" fmla="*/ 0 h 113445"/>
              <a:gd name="connsiteX3" fmla="*/ 50692 w 135775"/>
              <a:gd name="connsiteY3" fmla="*/ 67888 h 113445"/>
              <a:gd name="connsiteX4" fmla="*/ 0 w 135775"/>
              <a:gd name="connsiteY4" fmla="*/ 113445 h 11344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5775" h="113445">
                <a:moveTo>
                  <a:pt x="0" y="113445"/>
                </a:moveTo>
                <a:lnTo>
                  <a:pt x="135775" y="101384"/>
                </a:lnTo>
                <a:lnTo>
                  <a:pt x="44662" y="0"/>
                </a:lnTo>
                <a:lnTo>
                  <a:pt x="50692" y="67888"/>
                </a:lnTo>
                <a:lnTo>
                  <a:pt x="0" y="113445"/>
                </a:lnTo>
              </a:path>
            </a:pathLst>
          </a:custGeom>
          <a:solidFill>
            <a:srgbClr val="FF810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6" name="Freeform 3"/>
          <p:cNvSpPr/>
          <p:nvPr/>
        </p:nvSpPr>
        <p:spPr>
          <a:xfrm>
            <a:off x="2278083" y="5831084"/>
            <a:ext cx="1073211" cy="44556"/>
          </a:xfrm>
          <a:custGeom>
            <a:avLst/>
            <a:gdLst>
              <a:gd name="connsiteX0" fmla="*/ 1513644 w 1526344"/>
              <a:gd name="connsiteY0" fmla="*/ 50669 h 63369"/>
              <a:gd name="connsiteX1" fmla="*/ 1500948 w 1526344"/>
              <a:gd name="connsiteY1" fmla="*/ 50348 h 63369"/>
              <a:gd name="connsiteX2" fmla="*/ 12700 w 1526344"/>
              <a:gd name="connsiteY2" fmla="*/ 12700 h 6336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526344" h="63369">
                <a:moveTo>
                  <a:pt x="1513644" y="50669"/>
                </a:moveTo>
                <a:lnTo>
                  <a:pt x="1500948" y="50348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FF810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7" name="Freeform 3"/>
          <p:cNvSpPr/>
          <p:nvPr/>
        </p:nvSpPr>
        <p:spPr>
          <a:xfrm>
            <a:off x="3310929" y="5823095"/>
            <a:ext cx="86782" cy="85697"/>
          </a:xfrm>
          <a:custGeom>
            <a:avLst/>
            <a:gdLst>
              <a:gd name="connsiteX0" fmla="*/ 0 w 123423"/>
              <a:gd name="connsiteY0" fmla="*/ 121880 h 121880"/>
              <a:gd name="connsiteX1" fmla="*/ 123423 w 123423"/>
              <a:gd name="connsiteY1" fmla="*/ 64023 h 121880"/>
              <a:gd name="connsiteX2" fmla="*/ 3083 w 123423"/>
              <a:gd name="connsiteY2" fmla="*/ 0 h 121880"/>
              <a:gd name="connsiteX3" fmla="*/ 32011 w 123423"/>
              <a:gd name="connsiteY3" fmla="*/ 61710 h 121880"/>
              <a:gd name="connsiteX4" fmla="*/ 0 w 123423"/>
              <a:gd name="connsiteY4" fmla="*/ 121880 h 12188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3423" h="121880">
                <a:moveTo>
                  <a:pt x="0" y="121880"/>
                </a:moveTo>
                <a:lnTo>
                  <a:pt x="123423" y="64023"/>
                </a:lnTo>
                <a:lnTo>
                  <a:pt x="3083" y="0"/>
                </a:lnTo>
                <a:lnTo>
                  <a:pt x="32011" y="61710"/>
                </a:lnTo>
                <a:lnTo>
                  <a:pt x="0" y="121880"/>
                </a:lnTo>
              </a:path>
            </a:pathLst>
          </a:custGeom>
          <a:solidFill>
            <a:srgbClr val="FF810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8" name="Freeform 3"/>
          <p:cNvSpPr/>
          <p:nvPr/>
        </p:nvSpPr>
        <p:spPr>
          <a:xfrm>
            <a:off x="2278083" y="5419805"/>
            <a:ext cx="1065319" cy="438069"/>
          </a:xfrm>
          <a:custGeom>
            <a:avLst/>
            <a:gdLst>
              <a:gd name="connsiteX0" fmla="*/ 1502420 w 1515120"/>
              <a:gd name="connsiteY0" fmla="*/ 12700 h 623031"/>
              <a:gd name="connsiteX1" fmla="*/ 1490631 w 1515120"/>
              <a:gd name="connsiteY1" fmla="*/ 17428 h 623031"/>
              <a:gd name="connsiteX2" fmla="*/ 12700 w 1515120"/>
              <a:gd name="connsiteY2" fmla="*/ 610331 h 6230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515120" h="623031">
                <a:moveTo>
                  <a:pt x="1502420" y="12700"/>
                </a:moveTo>
                <a:lnTo>
                  <a:pt x="1490631" y="17428"/>
                </a:lnTo>
                <a:lnTo>
                  <a:pt x="12700" y="610331"/>
                </a:lnTo>
              </a:path>
            </a:pathLst>
          </a:custGeom>
          <a:ln w="25400">
            <a:solidFill>
              <a:srgbClr val="FF810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9" name="Freeform 3"/>
          <p:cNvSpPr/>
          <p:nvPr/>
        </p:nvSpPr>
        <p:spPr>
          <a:xfrm>
            <a:off x="3290336" y="5400258"/>
            <a:ext cx="95520" cy="79562"/>
          </a:xfrm>
          <a:custGeom>
            <a:avLst/>
            <a:gdLst>
              <a:gd name="connsiteX0" fmla="*/ 45388 w 135850"/>
              <a:gd name="connsiteY0" fmla="*/ 113155 h 113155"/>
              <a:gd name="connsiteX1" fmla="*/ 135850 w 135850"/>
              <a:gd name="connsiteY1" fmla="*/ 11188 h 113155"/>
              <a:gd name="connsiteX2" fmla="*/ 0 w 135850"/>
              <a:gd name="connsiteY2" fmla="*/ 0 h 113155"/>
              <a:gd name="connsiteX3" fmla="*/ 50982 w 135850"/>
              <a:gd name="connsiteY3" fmla="*/ 45229 h 113155"/>
              <a:gd name="connsiteX4" fmla="*/ 45388 w 135850"/>
              <a:gd name="connsiteY4" fmla="*/ 113155 h 11315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5850" h="113155">
                <a:moveTo>
                  <a:pt x="45388" y="113155"/>
                </a:moveTo>
                <a:lnTo>
                  <a:pt x="135850" y="11188"/>
                </a:lnTo>
                <a:lnTo>
                  <a:pt x="0" y="0"/>
                </a:lnTo>
                <a:lnTo>
                  <a:pt x="50982" y="45229"/>
                </a:lnTo>
                <a:lnTo>
                  <a:pt x="45388" y="113155"/>
                </a:lnTo>
              </a:path>
            </a:pathLst>
          </a:custGeom>
          <a:solidFill>
            <a:srgbClr val="FF810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0" name="Freeform 3"/>
          <p:cNvSpPr/>
          <p:nvPr/>
        </p:nvSpPr>
        <p:spPr>
          <a:xfrm>
            <a:off x="2278083" y="5014899"/>
            <a:ext cx="1072913" cy="834045"/>
          </a:xfrm>
          <a:custGeom>
            <a:avLst/>
            <a:gdLst>
              <a:gd name="connsiteX0" fmla="*/ 1513220 w 1525920"/>
              <a:gd name="connsiteY0" fmla="*/ 12700 h 1186198"/>
              <a:gd name="connsiteX1" fmla="*/ 1503174 w 1525920"/>
              <a:gd name="connsiteY1" fmla="*/ 20471 h 1186198"/>
              <a:gd name="connsiteX2" fmla="*/ 12700 w 1525920"/>
              <a:gd name="connsiteY2" fmla="*/ 1173498 h 11861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525920" h="1186198">
                <a:moveTo>
                  <a:pt x="1513220" y="12700"/>
                </a:moveTo>
                <a:lnTo>
                  <a:pt x="1503174" y="20471"/>
                </a:lnTo>
                <a:lnTo>
                  <a:pt x="12700" y="1173498"/>
                </a:lnTo>
              </a:path>
            </a:pathLst>
          </a:custGeom>
          <a:ln w="25400">
            <a:solidFill>
              <a:srgbClr val="FF810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1" name="Freeform 3"/>
          <p:cNvSpPr/>
          <p:nvPr/>
        </p:nvSpPr>
        <p:spPr>
          <a:xfrm>
            <a:off x="3291825" y="4989953"/>
            <a:ext cx="94031" cy="86355"/>
          </a:xfrm>
          <a:custGeom>
            <a:avLst/>
            <a:gdLst>
              <a:gd name="connsiteX0" fmla="*/ 74600 w 133733"/>
              <a:gd name="connsiteY0" fmla="*/ 122816 h 122816"/>
              <a:gd name="connsiteX1" fmla="*/ 133733 w 133733"/>
              <a:gd name="connsiteY1" fmla="*/ 0 h 122816"/>
              <a:gd name="connsiteX2" fmla="*/ 0 w 133733"/>
              <a:gd name="connsiteY2" fmla="*/ 26383 h 122816"/>
              <a:gd name="connsiteX3" fmla="*/ 61408 w 133733"/>
              <a:gd name="connsiteY3" fmla="*/ 55950 h 122816"/>
              <a:gd name="connsiteX4" fmla="*/ 74600 w 133733"/>
              <a:gd name="connsiteY4" fmla="*/ 122816 h 12281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3733" h="122816">
                <a:moveTo>
                  <a:pt x="74600" y="122816"/>
                </a:moveTo>
                <a:lnTo>
                  <a:pt x="133733" y="0"/>
                </a:lnTo>
                <a:lnTo>
                  <a:pt x="0" y="26383"/>
                </a:lnTo>
                <a:lnTo>
                  <a:pt x="61408" y="55950"/>
                </a:lnTo>
                <a:lnTo>
                  <a:pt x="74600" y="122816"/>
                </a:lnTo>
              </a:path>
            </a:pathLst>
          </a:custGeom>
          <a:solidFill>
            <a:srgbClr val="FF810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2" name="Freeform 3"/>
          <p:cNvSpPr/>
          <p:nvPr/>
        </p:nvSpPr>
        <p:spPr>
          <a:xfrm>
            <a:off x="5152430" y="6215063"/>
            <a:ext cx="3991570" cy="446484"/>
          </a:xfrm>
          <a:custGeom>
            <a:avLst/>
            <a:gdLst>
              <a:gd name="connsiteX0" fmla="*/ 0 w 5676900"/>
              <a:gd name="connsiteY0" fmla="*/ 0 h 635000"/>
              <a:gd name="connsiteX1" fmla="*/ 5676900 w 5676900"/>
              <a:gd name="connsiteY1" fmla="*/ 0 h 635000"/>
              <a:gd name="connsiteX2" fmla="*/ 5676900 w 5676900"/>
              <a:gd name="connsiteY2" fmla="*/ 635000 h 635000"/>
              <a:gd name="connsiteX3" fmla="*/ 0 w 5676900"/>
              <a:gd name="connsiteY3" fmla="*/ 635000 h 635000"/>
              <a:gd name="connsiteX4" fmla="*/ 0 w 5676900"/>
              <a:gd name="connsiteY4" fmla="*/ 0 h 635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76900" h="635000">
                <a:moveTo>
                  <a:pt x="0" y="0"/>
                </a:moveTo>
                <a:lnTo>
                  <a:pt x="5676900" y="0"/>
                </a:lnTo>
                <a:lnTo>
                  <a:pt x="5676900" y="635000"/>
                </a:lnTo>
                <a:lnTo>
                  <a:pt x="0" y="635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3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366742" y="1393031"/>
            <a:ext cx="3321844" cy="4554141"/>
          </a:xfrm>
          <a:prstGeom prst="rect">
            <a:avLst/>
          </a:prstGeom>
          <a:noFill/>
        </p:spPr>
      </p:pic>
      <p:graphicFrame>
        <p:nvGraphicFramePr>
          <p:cNvPr id="24" name="表格 4"/>
          <p:cNvGraphicFramePr>
            <a:graphicFrameLocks noGrp="1"/>
          </p:cNvGraphicFramePr>
          <p:nvPr/>
        </p:nvGraphicFramePr>
        <p:xfrm>
          <a:off x="616148" y="5286376"/>
          <a:ext cx="1655674" cy="1080492"/>
        </p:xfrm>
        <a:graphic>
          <a:graphicData uri="http://schemas.openxmlformats.org/drawingml/2006/table">
            <a:tbl>
              <a:tblPr/>
              <a:tblGrid>
                <a:gridCol w="1655674"/>
              </a:tblGrid>
              <a:tr h="566875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5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BlockN</a:t>
                      </a:r>
                      <a:endParaRPr lang="zh-CN" altLang="en-US" sz="2500" dirty="0">
                        <a:solidFill>
                          <a:srgbClr val="000000"/>
                        </a:solidFill>
                        <a:latin typeface="Helvetica Neue" pitchFamily="18" charset="0"/>
                        <a:cs typeface="Helvetica Neue" pitchFamily="18" charset="0"/>
                      </a:endParaRPr>
                    </a:p>
                  </a:txBody>
                  <a:tcPr marL="64294" marR="64294" marT="32147" marB="32147" anchor="ctr">
                    <a:lnL w="0" cmpd="sng">
                      <a:solidFill>
                        <a:srgbClr val="000000"/>
                      </a:solidFill>
                      <a:prstDash val="solid"/>
                    </a:lnL>
                    <a:lnR w="0" cmpd="sng">
                      <a:solidFill>
                        <a:srgbClr val="000000"/>
                      </a:solidFill>
                      <a:prstDash val="solid"/>
                    </a:lnR>
                    <a:lnT w="0" cmpd="sng">
                      <a:solidFill>
                        <a:srgbClr val="000000"/>
                      </a:solidFill>
                      <a:prstDash val="soli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A95"/>
                    </a:solidFill>
                  </a:tcPr>
                </a:tc>
              </a:tr>
              <a:tr h="513617">
                <a:tc>
                  <a:txBody>
                    <a:bodyPr/>
                    <a:lstStyle/>
                    <a:p>
                      <a:endParaRPr lang="zh-CN" altLang="en-US" sz="1300" dirty="0"/>
                    </a:p>
                  </a:txBody>
                  <a:tcPr marL="64294" marR="64294" marT="32147" marB="32147"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CA95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000125" y="6331149"/>
            <a:ext cx="897682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en-US" altLang="zh-CN" sz="190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16x8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TB</a:t>
            </a:r>
            <a:endParaRPr lang="en-US" altLang="zh-CN" sz="190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437555" y="723305"/>
            <a:ext cx="4459939" cy="54487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187325" algn="l"/>
                <a:tab pos="267335" algn="l"/>
                <a:tab pos="455295" algn="l"/>
                <a:tab pos="313372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Warp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designation</a:t>
            </a:r>
            <a:endParaRPr lang="en-US" altLang="zh-CN" sz="2670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955"/>
              </a:lnSpc>
              <a:tabLst>
                <a:tab pos="187325" algn="l"/>
                <a:tab pos="267335" algn="l"/>
                <a:tab pos="455295" algn="l"/>
                <a:tab pos="313372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Hardware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separates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threads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</a:t>
            </a:r>
            <a:endParaRPr lang="en-US" altLang="zh-CN" sz="225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2600"/>
              </a:lnSpc>
              <a:tabLst>
                <a:tab pos="187325" algn="l"/>
                <a:tab pos="267335" algn="l"/>
                <a:tab pos="455295" algn="l"/>
                <a:tab pos="3133725" algn="l"/>
              </a:tabLst>
            </a:pPr>
            <a:r>
              <a:rPr lang="en-US" altLang="zh-CN" sz="1265" dirty="0"/>
              <a:t>	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block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into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warps</a:t>
            </a:r>
            <a:endParaRPr lang="en-US" altLang="zh-CN" sz="225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187325" algn="l"/>
                <a:tab pos="267335" algn="l"/>
                <a:tab pos="455295" algn="l"/>
                <a:tab pos="3133725" algn="l"/>
              </a:tabLst>
            </a:pPr>
            <a:r>
              <a:rPr lang="en-US" altLang="zh-CN" sz="1265" dirty="0"/>
              <a:t>	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All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threads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warp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correspond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2530"/>
              </a:lnSpc>
              <a:tabLst>
                <a:tab pos="187325" algn="l"/>
                <a:tab pos="267335" algn="l"/>
                <a:tab pos="455295" algn="l"/>
                <a:tab pos="3133725" algn="l"/>
              </a:tabLst>
            </a:pPr>
            <a:r>
              <a:rPr lang="en-US" altLang="zh-CN" sz="1265" dirty="0"/>
              <a:t>		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same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thread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block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187325" algn="l"/>
                <a:tab pos="267335" algn="l"/>
                <a:tab pos="455295" algn="l"/>
                <a:tab pos="3133725" algn="l"/>
              </a:tabLst>
            </a:pPr>
            <a:r>
              <a:rPr lang="en-US" altLang="zh-CN" sz="1265" dirty="0"/>
              <a:t>	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Threads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are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placed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warp</a:t>
            </a:r>
            <a:endParaRPr lang="en-US" altLang="zh-CN" sz="2180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  <a:p>
            <a:pPr>
              <a:lnSpc>
                <a:spcPts val="2600"/>
              </a:lnSpc>
              <a:tabLst>
                <a:tab pos="187325" algn="l"/>
                <a:tab pos="267335" algn="l"/>
                <a:tab pos="455295" algn="l"/>
                <a:tab pos="3133725" algn="l"/>
              </a:tabLst>
            </a:pPr>
            <a:r>
              <a:rPr lang="en-US" altLang="zh-CN" sz="1265" dirty="0"/>
              <a:t>			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sequentially</a:t>
            </a:r>
            <a:endParaRPr lang="en-US" altLang="zh-CN" sz="2180" dirty="0">
              <a:solidFill>
                <a:srgbClr val="000000"/>
              </a:solidFill>
              <a:latin typeface=".Hiragino Sans GB Interface" pitchFamily="18" charset="0"/>
              <a:cs typeface=".Hiragino Sans GB Interfac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187325" algn="l"/>
                <a:tab pos="267335" algn="l"/>
                <a:tab pos="455295" algn="l"/>
                <a:tab pos="3133725" algn="l"/>
              </a:tabLst>
            </a:pPr>
            <a:r>
              <a:rPr lang="en-US" altLang="zh-CN" sz="1265" dirty="0"/>
              <a:t>	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Threads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are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scheduled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warps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187325" algn="l"/>
                <a:tab pos="267335" algn="l"/>
                <a:tab pos="455295" algn="l"/>
                <a:tab pos="3133725" algn="l"/>
              </a:tabLst>
            </a:pPr>
            <a:r>
              <a:rPr lang="en-US" altLang="zh-CN" sz="1265" dirty="0"/>
              <a:t>				</a:t>
            </a:r>
            <a:r>
              <a:rPr lang="en-US" altLang="zh-CN" sz="140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Block</a:t>
            </a:r>
            <a:r>
              <a:rPr lang="en-US" altLang="zh-CN" sz="1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N,</a:t>
            </a:r>
            <a:r>
              <a:rPr lang="en-US" altLang="zh-CN" sz="1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Warp</a:t>
            </a:r>
            <a:r>
              <a:rPr lang="en-US" altLang="zh-CN" sz="1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1</a:t>
            </a:r>
            <a:endParaRPr lang="en-US" altLang="zh-CN" sz="140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040"/>
              </a:lnSpc>
              <a:tabLst>
                <a:tab pos="187325" algn="l"/>
                <a:tab pos="267335" algn="l"/>
                <a:tab pos="455295" algn="l"/>
                <a:tab pos="3133725" algn="l"/>
              </a:tabLst>
            </a:pPr>
            <a:r>
              <a:rPr lang="en-US" altLang="zh-CN" sz="1265" dirty="0"/>
              <a:t>				</a:t>
            </a:r>
            <a:r>
              <a:rPr lang="en-US" altLang="zh-CN" sz="140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Block</a:t>
            </a:r>
            <a:r>
              <a:rPr lang="en-US" altLang="zh-CN" sz="1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N,</a:t>
            </a:r>
            <a:r>
              <a:rPr lang="en-US" altLang="zh-CN" sz="1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Warp</a:t>
            </a:r>
            <a:r>
              <a:rPr lang="en-US" altLang="zh-CN" sz="1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2</a:t>
            </a:r>
            <a:endParaRPr lang="en-US" altLang="zh-CN" sz="140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040"/>
              </a:lnSpc>
              <a:tabLst>
                <a:tab pos="187325" algn="l"/>
                <a:tab pos="267335" algn="l"/>
                <a:tab pos="455295" algn="l"/>
                <a:tab pos="3133725" algn="l"/>
              </a:tabLst>
            </a:pPr>
            <a:r>
              <a:rPr lang="en-US" altLang="zh-CN" sz="1265" dirty="0"/>
              <a:t>				</a:t>
            </a:r>
            <a:r>
              <a:rPr lang="en-US" altLang="zh-CN" sz="140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Block</a:t>
            </a:r>
            <a:r>
              <a:rPr lang="en-US" altLang="zh-CN" sz="1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N,</a:t>
            </a:r>
            <a:r>
              <a:rPr lang="en-US" altLang="zh-CN" sz="1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Warp</a:t>
            </a:r>
            <a:r>
              <a:rPr lang="en-US" altLang="zh-CN" sz="1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3</a:t>
            </a:r>
            <a:endParaRPr lang="en-US" altLang="zh-CN" sz="140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3571875" y="6197204"/>
            <a:ext cx="1294970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15"/>
              </a:lnSpc>
            </a:pPr>
            <a:r>
              <a:rPr lang="en-US" altLang="zh-CN" sz="140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Block</a:t>
            </a:r>
            <a:r>
              <a:rPr lang="en-US" altLang="zh-CN" sz="1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N,</a:t>
            </a:r>
            <a:r>
              <a:rPr lang="en-US" altLang="zh-CN" sz="1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Warp</a:t>
            </a:r>
            <a:r>
              <a:rPr lang="en-US" altLang="zh-CN" sz="1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40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4</a:t>
            </a:r>
            <a:endParaRPr lang="en-US" altLang="zh-CN" sz="140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27" name="TextBox 1"/>
          <p:cNvSpPr txBox="1"/>
          <p:nvPr/>
        </p:nvSpPr>
        <p:spPr>
          <a:xfrm>
            <a:off x="5241726" y="6304359"/>
            <a:ext cx="3733394" cy="3861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©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David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Kirk/NVIDIA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and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Wen-mei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W.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Hwu,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2007-2009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!</a:t>
            </a:r>
            <a:endParaRPr lang="en-US" altLang="zh-CN" sz="1125" dirty="0">
              <a:solidFill>
                <a:srgbClr val="000000"/>
              </a:solidFill>
              <a:latin typeface="Palatino" pitchFamily="18" charset="0"/>
              <a:cs typeface="Palatino" pitchFamily="18" charset="0"/>
            </a:endParaRPr>
          </a:p>
          <a:p>
            <a:pPr>
              <a:lnSpc>
                <a:spcPts val="1545"/>
              </a:lnSpc>
            </a:pP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ECE498AL,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University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of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Illinois,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Urbana-Champaign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!</a:t>
            </a:r>
            <a:r>
              <a:rPr lang="en-US" altLang="zh-CN" sz="11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10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37555" y="660797"/>
            <a:ext cx="8697574" cy="35984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  <a:tab pos="45529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Warp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scheduling</a:t>
            </a:r>
            <a:endParaRPr lang="en-US" altLang="zh-CN" sz="2670" dirty="0">
              <a:solidFill>
                <a:srgbClr val="000000"/>
              </a:solidFill>
              <a:latin typeface=".Hiragino Sans GB Interface" pitchFamily="18" charset="0"/>
              <a:cs typeface=".Hiragino Sans GB Interfac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955"/>
              </a:lnSpc>
              <a:tabLst>
                <a:tab pos="267335" algn="l"/>
                <a:tab pos="45529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Hiragino Kaku Gothic Interface" pitchFamily="18" charset="0"/>
                <a:cs typeface=".Hiragino Kaku Gothic Interface" pitchFamily="18" charset="0"/>
              </a:rPr>
              <a:t>SM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implements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a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zero-overhead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warp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scheduling</a:t>
            </a:r>
            <a:endParaRPr lang="en-US" altLang="zh-CN" sz="2250" dirty="0">
              <a:solidFill>
                <a:srgbClr val="000000"/>
              </a:solidFill>
              <a:latin typeface=".Hiragino Sans GB Interface" pitchFamily="18" charset="0"/>
              <a:cs typeface=".Hiragino Sans GB Interfac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Warps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whose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next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instruction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its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operands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ready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for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260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/>
              <a:t>		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consumption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are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eligible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for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execution</a:t>
            </a:r>
            <a:endParaRPr lang="en-US" altLang="zh-CN" sz="2180" dirty="0">
              <a:solidFill>
                <a:srgbClr val="000000"/>
              </a:solidFill>
              <a:latin typeface=".Hiragino Sans GB Interface" pitchFamily="18" charset="0"/>
              <a:cs typeface=".Hiragino Sans GB Interfac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Eligible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warps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are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selected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for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execution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on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prioritized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scheduling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260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/>
              <a:t>	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policy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All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threads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warp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execute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same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instruction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8697515" y="6491883"/>
            <a:ext cx="169918" cy="2038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11</a:t>
            </a:r>
            <a:endParaRPr lang="en-US" altLang="zh-CN" sz="1195" dirty="0">
              <a:solidFill>
                <a:srgbClr val="000000"/>
              </a:solidFill>
              <a:latin typeface="Helvetica" pitchFamily="18" charset="0"/>
              <a:cs typeface="Helvetica" pitchFamily="18" charset="0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4822031" y="6036469"/>
            <a:ext cx="3733394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©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David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Kirk/NVIDIA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and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Wen-mei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W.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Hwu,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2007-2009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!</a:t>
            </a:r>
            <a:endParaRPr lang="en-US" altLang="zh-CN" sz="1125" dirty="0">
              <a:solidFill>
                <a:srgbClr val="000000"/>
              </a:solidFill>
              <a:latin typeface="Palatino" pitchFamily="18" charset="0"/>
              <a:cs typeface="Palatino" pitchFamily="18" charset="0"/>
            </a:endParaRPr>
          </a:p>
          <a:p>
            <a:pPr>
              <a:lnSpc>
                <a:spcPts val="1265"/>
              </a:lnSpc>
            </a:pP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ECE498AL,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University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of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Illinois,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Urbana-Champaign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!</a:t>
            </a:r>
            <a:endParaRPr lang="en-US" altLang="zh-CN" sz="1125" dirty="0">
              <a:solidFill>
                <a:srgbClr val="000000"/>
              </a:solidFill>
              <a:latin typeface="Palatino" pitchFamily="18" charset="0"/>
              <a:cs typeface="Palatino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848695" y="1607344"/>
            <a:ext cx="4964906" cy="3339703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37555" y="642937"/>
            <a:ext cx="3353162" cy="29956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  <a:tab pos="45529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Warp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scheduling</a:t>
            </a:r>
            <a:endParaRPr lang="en-US" altLang="zh-CN" sz="267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955"/>
              </a:lnSpc>
              <a:tabLst>
                <a:tab pos="267335" algn="l"/>
                <a:tab pos="45529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Fermi</a:t>
            </a:r>
            <a:endParaRPr lang="en-US" altLang="zh-CN" sz="225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Double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warp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scheduler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Each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SM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two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iti TC" pitchFamily="18" charset="0"/>
                <a:cs typeface="Heiti TC" pitchFamily="18" charset="0"/>
              </a:rPr>
              <a:t>warp</a:t>
            </a:r>
            <a:endParaRPr lang="en-US" altLang="zh-CN" sz="2180" dirty="0">
              <a:solidFill>
                <a:srgbClr val="000000"/>
              </a:solidFill>
              <a:latin typeface="Heiti TC" pitchFamily="18" charset="0"/>
              <a:cs typeface="Heiti TC" pitchFamily="18" charset="0"/>
            </a:endParaRPr>
          </a:p>
          <a:p>
            <a:pPr>
              <a:lnSpc>
                <a:spcPts val="260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/>
              <a:t>	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schedulers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two</a:t>
            </a:r>
            <a:endParaRPr lang="en-US" altLang="zh-CN" sz="2180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  <a:p>
            <a:pPr>
              <a:lnSpc>
                <a:spcPts val="260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/>
              <a:t>	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instruction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units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670726" y="6491883"/>
            <a:ext cx="1699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12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1270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69644" y="2814152"/>
            <a:ext cx="6204712" cy="614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</a:pPr>
            <a:r>
              <a:rPr lang="en-US" altLang="zh-CN" sz="4405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CUDA</a:t>
            </a:r>
            <a:r>
              <a:rPr lang="zh-CN" altLang="en-US" sz="4405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4405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Programming</a:t>
            </a:r>
            <a:r>
              <a:rPr lang="en-US" altLang="zh-CN" sz="4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5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Basics</a:t>
            </a:r>
            <a:endParaRPr lang="en-US" altLang="zh-CN" sz="4405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2667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46100" y="723900"/>
            <a:ext cx="5660139" cy="33411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                <a:tab pos="457200" algn="l"/>
                <a:tab pos="2705100" algn="l"/>
              </a:tabLst>
            </a:pPr>
            <a:r>
              <a:rPr lang="en-US" altLang="zh-CN" dirty="0"/>
              <a:t>		</a:t>
            </a: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sz="4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Extension</a:t>
            </a:r>
            <a:endParaRPr lang="en-US" altLang="zh-CN" sz="44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900"/>
              </a:lnSpc>
              <a:tabLst>
                <a:tab pos="457200" algn="l"/>
                <a:tab pos="2705100" algn="l"/>
              </a:tabLst>
            </a:pPr>
            <a:r>
              <a:rPr lang="en-US" altLang="zh-CN" sz="3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syntax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built-in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endParaRPr lang="en-US" altLang="zh-CN" sz="30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3900"/>
              </a:lnSpc>
              <a:tabLst>
                <a:tab pos="457200" algn="l"/>
                <a:tab pos="2705100" algn="l"/>
              </a:tabLst>
            </a:pPr>
            <a:r>
              <a:rPr lang="en-US" altLang="zh-CN" sz="3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restrictions</a:t>
            </a:r>
            <a:endParaRPr lang="en-US" altLang="zh-CN" sz="30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3400"/>
              </a:lnSpc>
              <a:tabLst>
                <a:tab pos="457200" algn="l"/>
                <a:tab pos="2705100" algn="l"/>
              </a:tabLst>
            </a:pPr>
            <a:r>
              <a:rPr lang="en-US" altLang="zh-CN" dirty="0"/>
              <a:t>	</a:t>
            </a:r>
            <a:r>
              <a:rPr lang="en-US" altLang="zh-CN" sz="260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recursion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endParaRPr lang="en-US" altLang="zh-CN" sz="26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3400"/>
              </a:lnSpc>
              <a:tabLst>
                <a:tab pos="457200" algn="l"/>
                <a:tab pos="2705100" algn="l"/>
              </a:tabLst>
            </a:pPr>
            <a:r>
              <a:rPr lang="en-US" altLang="zh-CN" dirty="0"/>
              <a:t>	</a:t>
            </a:r>
            <a:r>
              <a:rPr lang="en-US" altLang="zh-CN" sz="260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b="1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 function pointers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endParaRPr lang="en-US" altLang="zh-CN" sz="26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3900"/>
              </a:lnSpc>
              <a:tabLst>
                <a:tab pos="457200" algn="l"/>
                <a:tab pos="2705100" algn="l"/>
              </a:tabLst>
            </a:pPr>
            <a:r>
              <a:rPr lang="en-US" altLang="zh-CN" sz="3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US" altLang="zh-C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API/Libraries</a:t>
            </a:r>
            <a:endParaRPr lang="en-US" altLang="zh-CN" sz="30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1003300" y="4051300"/>
            <a:ext cx="177800" cy="2108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00"/>
              </a:lnSpc>
            </a:pPr>
            <a:r>
              <a:rPr lang="en-US" altLang="zh-CN" sz="260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altLang="zh-CN" sz="2605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400"/>
              </a:lnSpc>
            </a:pPr>
            <a:r>
              <a:rPr lang="en-US" altLang="zh-CN" sz="260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altLang="zh-CN" sz="2605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400"/>
              </a:lnSpc>
            </a:pPr>
            <a:r>
              <a:rPr lang="en-US" altLang="zh-CN" sz="260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altLang="zh-CN" sz="2605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400"/>
              </a:lnSpc>
            </a:pPr>
            <a:r>
              <a:rPr lang="en-US" altLang="zh-CN" sz="260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altLang="zh-CN" sz="2605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3400"/>
              </a:lnSpc>
            </a:pPr>
            <a:r>
              <a:rPr lang="en-US" altLang="zh-CN" sz="260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endParaRPr lang="en-US" altLang="zh-CN" sz="2605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282700" y="4102100"/>
            <a:ext cx="5651500" cy="207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CUDA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Runtime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(Host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Device)</a:t>
            </a:r>
            <a:endParaRPr lang="en-US" altLang="zh-CN" sz="26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3400"/>
              </a:lnSpc>
            </a:pP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Handling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(cudaMalloc,...)</a:t>
            </a:r>
            <a:endParaRPr lang="en-US" altLang="zh-CN" sz="26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3400"/>
              </a:lnSpc>
            </a:pP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Built-in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Math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Functions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(sin,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sqrt,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mod,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...)</a:t>
            </a:r>
            <a:endParaRPr lang="en-US" altLang="zh-CN" sz="26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3400"/>
              </a:lnSpc>
            </a:pP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Atomic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operations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(for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concurrency)</a:t>
            </a:r>
            <a:endParaRPr lang="en-US" altLang="zh-CN" sz="26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3400"/>
              </a:lnSpc>
            </a:pP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(2D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textures,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dim2,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dim3,</a:t>
            </a:r>
            <a:r>
              <a:rPr lang="en-US" altLang="zh-CN" sz="26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...)</a:t>
            </a:r>
            <a:endParaRPr lang="en-US" altLang="zh-CN" sz="26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46100" y="1727200"/>
            <a:ext cx="139700" cy="220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altLang="zh-CN" sz="3205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endParaRPr lang="en-US" altLang="zh-CN" sz="3205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</a:pPr>
            <a:r>
              <a:rPr lang="en-US" altLang="zh-CN" sz="3205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endParaRPr lang="en-US" altLang="zh-CN" sz="3205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</a:pPr>
            <a:r>
              <a:rPr lang="en-US" altLang="zh-CN" sz="3205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endParaRPr lang="en-US" altLang="zh-CN" sz="3205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</a:pPr>
            <a:r>
              <a:rPr lang="en-US" altLang="zh-CN" sz="3205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endParaRPr lang="en-US" altLang="zh-CN" sz="3205" dirty="0">
              <a:solidFill>
                <a:srgbClr val="0000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889000" y="723900"/>
            <a:ext cx="6426200" cy="3263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                <a:tab pos="2349500" algn="l"/>
              </a:tabLst>
            </a:pPr>
            <a:r>
              <a:rPr lang="en-US" altLang="zh-CN" dirty="0"/>
              <a:t>	</a:t>
            </a: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New</a:t>
            </a:r>
            <a:r>
              <a:rPr lang="en-US" altLang="zh-CN" sz="4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Syntax</a:t>
            </a:r>
            <a:endParaRPr lang="en-US" altLang="zh-CN" sz="44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500"/>
              </a:lnSpc>
              <a:tabLst>
                <a:tab pos="2349500" algn="l"/>
              </a:tabLst>
            </a:pPr>
            <a:r>
              <a:rPr lang="en-US" altLang="zh-CN" sz="320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&lt;&lt;&lt;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&gt;&gt;&gt;</a:t>
            </a:r>
            <a:endParaRPr lang="en-US" altLang="zh-CN" sz="3205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2349500" algn="l"/>
              </a:tabLst>
            </a:pPr>
            <a:r>
              <a:rPr lang="en-US" altLang="zh-CN" sz="320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__host__,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__global__,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__device__</a:t>
            </a:r>
            <a:endParaRPr lang="en-US" altLang="zh-CN" sz="3205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2349500" algn="l"/>
              </a:tabLst>
            </a:pPr>
            <a:r>
              <a:rPr lang="en-US" altLang="zh-CN" sz="320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__constant__,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__shared__,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__device__</a:t>
            </a:r>
            <a:endParaRPr lang="en-US" altLang="zh-CN" sz="3205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600"/>
              </a:lnSpc>
              <a:tabLst>
                <a:tab pos="2349500" algn="l"/>
              </a:tabLst>
            </a:pPr>
            <a:r>
              <a:rPr lang="en-US" altLang="zh-CN" sz="320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__syncthreads()</a:t>
            </a:r>
            <a:endParaRPr lang="en-US" altLang="zh-CN" sz="3205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46100" y="711200"/>
            <a:ext cx="8077200" cy="3111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                <a:tab pos="457200" algn="l"/>
                <a:tab pos="2108200" algn="l"/>
              </a:tabLst>
            </a:pPr>
            <a:r>
              <a:rPr lang="en-US" altLang="zh-CN" dirty="0"/>
              <a:t>		</a:t>
            </a: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Built-in</a:t>
            </a:r>
            <a:r>
              <a:rPr lang="en-US" altLang="zh-CN" sz="4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endParaRPr lang="en-US" altLang="zh-CN" sz="44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500"/>
              </a:lnSpc>
              <a:tabLst>
                <a:tab pos="457200" algn="l"/>
                <a:tab pos="2108200" algn="l"/>
              </a:tabLst>
            </a:pPr>
            <a:r>
              <a:rPr lang="en-US" altLang="zh-CN" sz="3205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dim3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gridDim;</a:t>
            </a:r>
            <a:endParaRPr lang="en-US" altLang="zh-CN" sz="3205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4000"/>
              </a:lnSpc>
              <a:tabLst>
                <a:tab pos="457200" algn="l"/>
                <a:tab pos="21082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Dimensions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grid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blocks(gridDim.z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unused)</a:t>
            </a:r>
            <a:endParaRPr lang="en-US" altLang="zh-CN" sz="279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4600"/>
              </a:lnSpc>
              <a:tabLst>
                <a:tab pos="457200" algn="l"/>
                <a:tab pos="2108200" algn="l"/>
              </a:tabLst>
            </a:pPr>
            <a:r>
              <a:rPr lang="en-US" altLang="zh-CN" sz="3205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dim3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blockDim;</a:t>
            </a:r>
            <a:endParaRPr lang="en-US" altLang="zh-CN" sz="3205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4000"/>
              </a:lnSpc>
              <a:tabLst>
                <a:tab pos="457200" algn="l"/>
                <a:tab pos="21082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Dimensions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threads</a:t>
            </a:r>
            <a:endParaRPr lang="en-US" altLang="zh-CN" sz="279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546100" y="3924300"/>
            <a:ext cx="5016500" cy="207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  <a:tabLst>
                <a:tab pos="457200" algn="l"/>
              </a:tabLst>
            </a:pPr>
            <a:r>
              <a:rPr lang="en-US" altLang="zh-CN" sz="3205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dim3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blockIdx;</a:t>
            </a:r>
            <a:endParaRPr lang="en-US" altLang="zh-CN" sz="3205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40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within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grid</a:t>
            </a:r>
            <a:endParaRPr lang="en-US" altLang="zh-CN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4600"/>
              </a:lnSpc>
              <a:tabLst>
                <a:tab pos="457200" algn="l"/>
              </a:tabLst>
            </a:pPr>
            <a:r>
              <a:rPr lang="en-US" altLang="zh-CN" sz="3205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dim3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threadIdx;</a:t>
            </a:r>
            <a:endParaRPr lang="en-US" altLang="zh-CN" sz="3205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40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79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index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within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</a:t>
            </a:r>
            <a:endParaRPr lang="en-US" altLang="zh-CN" sz="279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6019800" y="4267200"/>
            <a:ext cx="2806700" cy="1168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00"/>
              </a:lnSpc>
            </a:pPr>
            <a:r>
              <a:rPr lang="en-US" altLang="zh-CN" sz="20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dim3</a:t>
            </a:r>
            <a:r>
              <a:rPr lang="en-US" altLang="zh-CN" sz="20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(Based</a:t>
            </a:r>
            <a:r>
              <a:rPr lang="en-US" altLang="zh-CN" sz="20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en-US" altLang="zh-CN" sz="20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uint3)</a:t>
            </a:r>
            <a:endParaRPr lang="en-US" altLang="zh-CN" sz="20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400"/>
              </a:lnSpc>
            </a:pPr>
            <a:r>
              <a:rPr lang="en-US" altLang="zh-CN" sz="20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struct</a:t>
            </a:r>
            <a:r>
              <a:rPr lang="en-US" altLang="zh-CN" sz="20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dim3{int</a:t>
            </a:r>
            <a:r>
              <a:rPr lang="en-US" altLang="zh-CN" sz="20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x,y,z;}</a:t>
            </a:r>
            <a:endParaRPr lang="en-US" altLang="zh-CN" sz="20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400"/>
              </a:lnSpc>
            </a:pPr>
            <a:r>
              <a:rPr lang="en-US" altLang="zh-CN" sz="20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Used</a:t>
            </a:r>
            <a:r>
              <a:rPr lang="en-US" altLang="zh-CN" sz="20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altLang="zh-CN" sz="20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specify</a:t>
            </a:r>
            <a:r>
              <a:rPr lang="en-US" altLang="zh-CN" sz="20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dimensions</a:t>
            </a:r>
            <a:endParaRPr lang="en-US" altLang="zh-CN" sz="20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400"/>
              </a:lnSpc>
            </a:pPr>
            <a:r>
              <a:rPr lang="en-US" altLang="zh-CN" sz="20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Default</a:t>
            </a:r>
            <a:r>
              <a:rPr lang="en-US" altLang="zh-CN" sz="20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</a:t>
            </a:r>
            <a:r>
              <a:rPr lang="en-US" altLang="zh-CN" sz="20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(1,1,1)</a:t>
            </a:r>
            <a:endParaRPr lang="en-US" altLang="zh-CN" sz="20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-37338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425700" y="622300"/>
            <a:ext cx="42799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</a:pP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US" altLang="zh-CN" sz="4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Qualifiers</a:t>
            </a:r>
            <a:endParaRPr lang="en-US" altLang="zh-CN" sz="44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546100" y="1587500"/>
            <a:ext cx="7835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zh-CN" sz="27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7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__global__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(CPU)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code,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endParaRPr lang="en-US" altLang="zh-CN" sz="27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889000" y="1968500"/>
            <a:ext cx="1041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</a:t>
            </a:r>
            <a:endParaRPr lang="en-US" altLang="zh-CN" sz="27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003300" y="2336800"/>
            <a:ext cx="53086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cannot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(GPU)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8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must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void</a:t>
            </a:r>
            <a:endParaRPr lang="en-US" altLang="zh-CN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46100" y="3060700"/>
            <a:ext cx="78740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zh-CN" sz="27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7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__device__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functions,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endParaRPr lang="en-US" altLang="zh-CN" sz="27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889000" y="3441700"/>
            <a:ext cx="10414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</a:t>
            </a:r>
            <a:endParaRPr lang="en-US" altLang="zh-CN" sz="27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003300" y="3797300"/>
            <a:ext cx="50165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cannot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(CPU)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546100" y="4178300"/>
            <a:ext cx="6616700" cy="800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zh-CN" sz="27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7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__host__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called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run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CPU,</a:t>
            </a:r>
            <a:endParaRPr lang="en-US" altLang="zh-CN" sz="27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3200"/>
              </a:lnSpc>
            </a:pPr>
            <a:r>
              <a:rPr lang="en-US" altLang="zh-CN" sz="27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7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__host__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__device__:</a:t>
            </a:r>
            <a:endParaRPr lang="en-US" altLang="zh-CN" sz="2700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003300" y="4991100"/>
            <a:ext cx="45593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Sample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use: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overloading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operators</a:t>
            </a: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003300" y="5359400"/>
            <a:ext cx="61087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400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Compiler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will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generate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both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</a:t>
            </a:r>
            <a:r>
              <a:rPr lang="en-US" altLang="zh-CN" sz="24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endParaRPr lang="en-US" altLang="zh-CN" sz="24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02005" y="1196340"/>
            <a:ext cx="41522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00B050"/>
                </a:solidFill>
              </a:rPr>
              <a:t>CPU</a:t>
            </a:r>
            <a:r>
              <a:rPr lang="zh-CN" altLang="en-US">
                <a:solidFill>
                  <a:srgbClr val="00B050"/>
                </a:solidFill>
              </a:rPr>
              <a:t>启动，</a:t>
            </a:r>
            <a:r>
              <a:rPr lang="en-US" altLang="zh-CN">
                <a:solidFill>
                  <a:srgbClr val="00B050"/>
                </a:solidFill>
              </a:rPr>
              <a:t>GPU</a:t>
            </a:r>
            <a:r>
              <a:rPr lang="zh-CN" altLang="en-US">
                <a:solidFill>
                  <a:srgbClr val="00B050"/>
                </a:solidFill>
              </a:rPr>
              <a:t>执行；需要返回</a:t>
            </a:r>
            <a:r>
              <a:rPr lang="en-US" altLang="zh-CN">
                <a:solidFill>
                  <a:srgbClr val="00B050"/>
                </a:solidFill>
              </a:rPr>
              <a:t>void</a:t>
            </a:r>
            <a:endParaRPr lang="en-US" altLang="zh-CN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143000" y="622300"/>
            <a:ext cx="68453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</a:pP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</a:t>
            </a:r>
            <a:r>
              <a:rPr lang="en-US" altLang="zh-CN" sz="4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Qualifiers</a:t>
            </a:r>
            <a:r>
              <a:rPr lang="en-US" altLang="zh-CN" sz="4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(GPU</a:t>
            </a:r>
            <a:r>
              <a:rPr lang="en-US" altLang="zh-CN" sz="4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code)</a:t>
            </a:r>
            <a:endParaRPr lang="en-US" altLang="zh-CN" sz="44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546100" y="1587500"/>
            <a:ext cx="79629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zh-CN" sz="27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7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__device__: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stored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(not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cached,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  <a:endParaRPr lang="en-US" altLang="zh-CN" sz="27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889000" y="1968500"/>
            <a:ext cx="11049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latency)</a:t>
            </a:r>
            <a:endParaRPr lang="en-US" altLang="zh-CN" sz="27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003300" y="2336800"/>
            <a:ext cx="32512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accessible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threads</a:t>
            </a: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8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lifetime: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546100" y="3060700"/>
            <a:ext cx="70485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zh-CN" sz="27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7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__constant__: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stored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global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(cached)</a:t>
            </a:r>
            <a:endParaRPr lang="en-US" altLang="zh-CN" sz="27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1003300" y="3479800"/>
            <a:ext cx="49149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read-only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threads,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written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host</a:t>
            </a: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8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Lifetime: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application</a:t>
            </a: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546100" y="4203700"/>
            <a:ext cx="7645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zh-CN" sz="2700" dirty="0">
                <a:solidFill>
                  <a:srgbClr val="0000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7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__shared__: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stored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shared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(like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registers)</a:t>
            </a:r>
            <a:endParaRPr lang="en-US" altLang="zh-CN" sz="27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003300" y="4622800"/>
            <a:ext cx="63119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accessible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threadblock</a:t>
            </a: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8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lifetime: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lifetime</a:t>
            </a:r>
            <a:endParaRPr lang="en-US" altLang="zh-CN" sz="24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546100" y="5346700"/>
            <a:ext cx="6629400" cy="39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</a:pPr>
            <a:r>
              <a:rPr lang="en-US" altLang="zh-CN" sz="27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Unqualified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variables: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stored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</a:t>
            </a:r>
            <a:r>
              <a:rPr lang="en-US" altLang="zh-CN" sz="2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endParaRPr lang="en-US" altLang="zh-CN" sz="27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003300" y="5765800"/>
            <a:ext cx="6934200" cy="711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scalars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built-in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registers</a:t>
            </a:r>
            <a:endParaRPr lang="en-US" altLang="zh-CN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8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arrays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stored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device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endParaRPr lang="en-US" altLang="zh-CN" sz="24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4800" dirty="0"/>
              <a:t>9.1 GPU</a:t>
            </a:r>
            <a:r>
              <a:rPr lang="zh-CN" altLang="en-US" sz="4800" dirty="0"/>
              <a:t>简介</a:t>
            </a:r>
            <a:endParaRPr lang="en-US" altLang="zh-CN" sz="48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Picture 2" descr="Open For Better Computing - HackMD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818" y="2519781"/>
            <a:ext cx="5472547" cy="3821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2683" y="1420408"/>
            <a:ext cx="8293395" cy="83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955"/>
              </a:lnSpc>
              <a:tabLst>
                <a:tab pos="187325" algn="l"/>
                <a:tab pos="196215" algn="l"/>
              </a:tabLst>
            </a:pPr>
            <a:r>
              <a:rPr lang="en-US" altLang="zh-CN" sz="200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GPU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is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a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hardware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specially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designed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for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highly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parallel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applications</a:t>
            </a:r>
            <a:r>
              <a:rPr lang="zh-CN" altLang="en-US" sz="200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(graphics)</a:t>
            </a:r>
            <a:endParaRPr lang="en-US" altLang="zh-CN" sz="1050" b="1" dirty="0">
              <a:solidFill>
                <a:srgbClr val="941200"/>
              </a:solidFill>
              <a:latin typeface="Tahoma" panose="020B0604030504040204" pitchFamily="18" charset="0"/>
              <a:cs typeface="Tahoma" panose="020B0604030504040204" pitchFamily="18" charset="0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695450" y="2933700"/>
            <a:ext cx="57531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</a:pPr>
            <a:r>
              <a:rPr lang="en-US" altLang="zh-CN" sz="3995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EXECUTING</a:t>
            </a:r>
            <a:r>
              <a:rPr lang="en-US" altLang="zh-CN" sz="39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995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CODES</a:t>
            </a:r>
            <a:r>
              <a:rPr lang="en-US" altLang="zh-CN" sz="39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995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en-US" altLang="zh-CN" sz="39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995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</a:t>
            </a:r>
            <a:endParaRPr lang="en-US" altLang="zh-CN" sz="3995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889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79437" y="2065274"/>
            <a:ext cx="6084951" cy="1582420"/>
          </a:xfrm>
          <a:custGeom>
            <a:avLst/>
            <a:gdLst>
              <a:gd name="connsiteX0" fmla="*/ 6350 w 6084951"/>
              <a:gd name="connsiteY0" fmla="*/ 1576070 h 1582420"/>
              <a:gd name="connsiteX1" fmla="*/ 6078601 w 6084951"/>
              <a:gd name="connsiteY1" fmla="*/ 1576070 h 1582420"/>
              <a:gd name="connsiteX2" fmla="*/ 6078601 w 6084951"/>
              <a:gd name="connsiteY2" fmla="*/ 6350 h 1582420"/>
              <a:gd name="connsiteX3" fmla="*/ 6350 w 6084951"/>
              <a:gd name="connsiteY3" fmla="*/ 6350 h 1582420"/>
              <a:gd name="connsiteX4" fmla="*/ 6350 w 6084951"/>
              <a:gd name="connsiteY4" fmla="*/ 1576070 h 15824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84951" h="1582420">
                <a:moveTo>
                  <a:pt x="6350" y="1576070"/>
                </a:moveTo>
                <a:lnTo>
                  <a:pt x="6078601" y="1576070"/>
                </a:lnTo>
                <a:lnTo>
                  <a:pt x="6078601" y="6350"/>
                </a:lnTo>
                <a:lnTo>
                  <a:pt x="6350" y="6350"/>
                </a:lnTo>
                <a:lnTo>
                  <a:pt x="6350" y="157607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79437" y="3994112"/>
            <a:ext cx="7585075" cy="1951735"/>
          </a:xfrm>
          <a:custGeom>
            <a:avLst/>
            <a:gdLst>
              <a:gd name="connsiteX0" fmla="*/ 6350 w 7585075"/>
              <a:gd name="connsiteY0" fmla="*/ 1945385 h 1951735"/>
              <a:gd name="connsiteX1" fmla="*/ 7578725 w 7585075"/>
              <a:gd name="connsiteY1" fmla="*/ 1945385 h 1951735"/>
              <a:gd name="connsiteX2" fmla="*/ 7578725 w 7585075"/>
              <a:gd name="connsiteY2" fmla="*/ 6350 h 1951735"/>
              <a:gd name="connsiteX3" fmla="*/ 6350 w 7585075"/>
              <a:gd name="connsiteY3" fmla="*/ 6350 h 1951735"/>
              <a:gd name="connsiteX4" fmla="*/ 6350 w 7585075"/>
              <a:gd name="connsiteY4" fmla="*/ 1945385 h 195173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585075" h="1951735">
                <a:moveTo>
                  <a:pt x="6350" y="1945385"/>
                </a:moveTo>
                <a:lnTo>
                  <a:pt x="7578725" y="1945385"/>
                </a:lnTo>
                <a:lnTo>
                  <a:pt x="7578725" y="6350"/>
                </a:lnTo>
                <a:lnTo>
                  <a:pt x="6350" y="6350"/>
                </a:lnTo>
                <a:lnTo>
                  <a:pt x="6350" y="1945385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314700" y="622300"/>
            <a:ext cx="24892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</a:pP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__global__</a:t>
            </a:r>
            <a:endParaRPr lang="en-US" altLang="zh-CN" sz="44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876300" y="2197100"/>
            <a:ext cx="43688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__global__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void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minimal(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int*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d_a)</a:t>
            </a:r>
            <a:endParaRPr lang="en-US" altLang="zh-CN" sz="2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8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  <a:endParaRPr lang="en-US" altLang="zh-CN" sz="2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76300" y="2921000"/>
            <a:ext cx="12954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*d_a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13;</a:t>
            </a:r>
            <a:endParaRPr lang="en-US" altLang="zh-CN" sz="2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8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altLang="zh-CN" sz="2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876300" y="4114800"/>
            <a:ext cx="53594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__global__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void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assign(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int*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d_a,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value)</a:t>
            </a:r>
            <a:endParaRPr lang="en-US" altLang="zh-CN" sz="2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8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  <a:endParaRPr lang="en-US" altLang="zh-CN" sz="2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876300" y="4864100"/>
            <a:ext cx="5867400" cy="1028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idx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blockDim.x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blockIdx.x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threadIdx.x;</a:t>
            </a:r>
            <a:endParaRPr lang="en-US" altLang="zh-CN" sz="2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8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d_a[idx]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value;</a:t>
            </a:r>
            <a:endParaRPr lang="en-US" altLang="zh-CN" sz="2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8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altLang="zh-CN" sz="2400" b="1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733165" y="5150485"/>
            <a:ext cx="50349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50"/>
                </a:solidFill>
              </a:rPr>
              <a:t>找出全局要处理的点，块维度</a:t>
            </a:r>
            <a:r>
              <a:rPr lang="en-US" altLang="zh-CN">
                <a:solidFill>
                  <a:srgbClr val="00B050"/>
                </a:solidFill>
              </a:rPr>
              <a:t>*</a:t>
            </a:r>
            <a:r>
              <a:rPr lang="zh-CN" altLang="en-US">
                <a:solidFill>
                  <a:srgbClr val="00B050"/>
                </a:solidFill>
              </a:rPr>
              <a:t>块索引</a:t>
            </a:r>
            <a:r>
              <a:rPr lang="en-US" altLang="zh-CN">
                <a:solidFill>
                  <a:srgbClr val="00B050"/>
                </a:solidFill>
              </a:rPr>
              <a:t>+</a:t>
            </a:r>
            <a:r>
              <a:rPr lang="zh-CN" altLang="en-US">
                <a:solidFill>
                  <a:srgbClr val="00B050"/>
                </a:solidFill>
              </a:rPr>
              <a:t>块内索引</a:t>
            </a:r>
            <a:endParaRPr lang="zh-CN" altLang="en-US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-98425" y="17907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2527300" y="622300"/>
            <a:ext cx="4064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</a:pP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Launching</a:t>
            </a:r>
            <a:r>
              <a:rPr lang="en-US" altLang="zh-CN" sz="4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kernels</a:t>
            </a:r>
            <a:endParaRPr lang="en-US" altLang="zh-CN" sz="44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546100" y="1663700"/>
            <a:ext cx="55118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320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Modified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call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syntax:</a:t>
            </a:r>
            <a:endParaRPr lang="en-US" altLang="zh-CN" sz="32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460500" y="2311400"/>
            <a:ext cx="63373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320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kernel&lt;&lt;&lt;dim3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grid,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dim3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block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&gt;&gt;&gt;(…)</a:t>
            </a:r>
            <a:endParaRPr lang="en-US" altLang="zh-CN" sz="3205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003300" y="2844800"/>
            <a:ext cx="55626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79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Execution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Configuration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(“&lt;&lt;&lt;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&gt;&gt;&gt;”):</a:t>
            </a:r>
            <a:endParaRPr lang="en-US" altLang="zh-CN" sz="2795" dirty="0">
              <a:solidFill>
                <a:srgbClr val="0000F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4000"/>
              </a:lnSpc>
            </a:pPr>
            <a:r>
              <a:rPr lang="en-US" altLang="zh-CN" sz="279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grid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dimensions: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</a:t>
            </a:r>
            <a:endParaRPr lang="en-US" altLang="zh-CN" sz="2795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003300" y="3848100"/>
            <a:ext cx="54229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79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thread-block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dimensions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x,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y,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</a:t>
            </a:r>
            <a:endParaRPr lang="en-US" altLang="zh-CN" sz="2795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289300" y="622300"/>
            <a:ext cx="25527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</a:pP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EX:</a:t>
            </a:r>
            <a:r>
              <a:rPr lang="en-US" altLang="zh-CN" sz="4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VecAdd</a:t>
            </a:r>
            <a:endParaRPr lang="en-US" altLang="zh-CN" sz="44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546100" y="1663700"/>
            <a:ext cx="79883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320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vectors,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B,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N,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endParaRPr lang="en-US" altLang="zh-CN" sz="32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889000" y="2222500"/>
            <a:ext cx="34671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put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vector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en-US" altLang="zh-CN" sz="32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587500" y="3022600"/>
            <a:ext cx="1765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  <a:endParaRPr lang="en-US" altLang="zh-CN" sz="18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587500" y="3302000"/>
            <a:ext cx="47244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__global__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void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VecAdd(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A,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B,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C)</a:t>
            </a:r>
            <a:endParaRPr lang="en-US" altLang="zh-C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1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</a:t>
            </a:r>
            <a:endParaRPr lang="en-US" altLang="zh-C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2044700" y="3848100"/>
            <a:ext cx="16764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threadIdx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.x;</a:t>
            </a:r>
            <a:endParaRPr lang="en-US" altLang="zh-C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1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C[i]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A[i]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B[i];</a:t>
            </a:r>
            <a:endParaRPr lang="en-US" altLang="zh-C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587500" y="4394200"/>
            <a:ext cx="63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altLang="zh-C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587500" y="4673600"/>
            <a:ext cx="9017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main()</a:t>
            </a:r>
            <a:endParaRPr lang="en-US" altLang="zh-C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1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{...</a:t>
            </a:r>
            <a:endParaRPr lang="en-US" altLang="zh-C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044700" y="5219700"/>
            <a:ext cx="18288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invocation</a:t>
            </a:r>
            <a:endParaRPr lang="en-US" altLang="zh-CN" sz="18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2044700" y="5486400"/>
            <a:ext cx="2552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VecAdd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&lt;&lt;&lt;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&gt;&gt;&gt;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(A,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B,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C);</a:t>
            </a:r>
            <a:endParaRPr lang="en-US" altLang="zh-C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1587500" y="5765800"/>
            <a:ext cx="63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altLang="zh-C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32830" y="3957320"/>
            <a:ext cx="1841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取一块</a:t>
            </a:r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225800" y="622300"/>
            <a:ext cx="26670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</a:pP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EX:</a:t>
            </a:r>
            <a:r>
              <a:rPr lang="en-US" altLang="zh-CN" sz="4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MatAdd</a:t>
            </a:r>
            <a:endParaRPr lang="en-US" altLang="zh-CN" sz="44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546100" y="1663700"/>
            <a:ext cx="75057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320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two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matrices,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B,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dimension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N,</a:t>
            </a:r>
            <a:endParaRPr lang="en-US" altLang="zh-CN" sz="32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889000" y="2222500"/>
            <a:ext cx="42037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put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matrix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endParaRPr lang="en-US" altLang="zh-CN" sz="32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016000" y="2806700"/>
            <a:ext cx="1765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definition</a:t>
            </a:r>
            <a:endParaRPr lang="en-US" altLang="zh-CN" sz="18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016000" y="3073400"/>
            <a:ext cx="6235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__global__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void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MatAdd(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A[N][N],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B[N][N],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float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C[N][N]){</a:t>
            </a:r>
            <a:endParaRPr lang="en-US" altLang="zh-C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1473200" y="3365500"/>
            <a:ext cx="16764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threadIdx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.x;</a:t>
            </a:r>
            <a:endParaRPr lang="en-US" altLang="zh-C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1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threadIdx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.y;</a:t>
            </a:r>
            <a:endParaRPr lang="en-US" altLang="zh-C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473200" y="3898900"/>
            <a:ext cx="2032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C[i][j]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=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A[i][j]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+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B[i][j];</a:t>
            </a:r>
            <a:endParaRPr lang="en-US" altLang="zh-C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016000" y="4178300"/>
            <a:ext cx="63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altLang="zh-C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016000" y="4445000"/>
            <a:ext cx="9652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main(){</a:t>
            </a:r>
            <a:endParaRPr lang="en-US" altLang="zh-C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1473200" y="4724400"/>
            <a:ext cx="165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...</a:t>
            </a:r>
            <a:endParaRPr lang="en-US" altLang="zh-CN" sz="1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1473200" y="5003800"/>
            <a:ext cx="19685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//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B05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invocation</a:t>
            </a:r>
            <a:endParaRPr lang="en-US" altLang="zh-CN" sz="1800" dirty="0">
              <a:solidFill>
                <a:srgbClr val="00B05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2100"/>
              </a:lnSpc>
            </a:pPr>
            <a:r>
              <a:rPr lang="en-US" altLang="zh-CN" sz="1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dim3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dimBlock(N,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N);</a:t>
            </a:r>
            <a:endParaRPr lang="en-US" altLang="zh-C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1473200" y="5549900"/>
            <a:ext cx="33020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MatAdd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&lt;&lt;&lt;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1,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dimBlock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FF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&gt;&gt;&gt;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(A,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B,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C);</a:t>
            </a:r>
            <a:endParaRPr lang="en-US" altLang="zh-C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1016000" y="5816600"/>
            <a:ext cx="63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</a:pPr>
            <a:r>
              <a:rPr lang="en-US" altLang="zh-CN" sz="1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}</a:t>
            </a:r>
            <a:endParaRPr lang="en-US" altLang="zh-CN" sz="1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460500" y="622300"/>
            <a:ext cx="61976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</a:pP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Executing</a:t>
            </a:r>
            <a:r>
              <a:rPr lang="en-US" altLang="zh-CN" sz="4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Code</a:t>
            </a:r>
            <a:r>
              <a:rPr lang="en-US" altLang="zh-CN" sz="4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en-US" altLang="zh-CN" sz="4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US" altLang="zh-CN" sz="4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</a:t>
            </a:r>
            <a:endParaRPr lang="en-US" altLang="zh-CN" sz="44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extBox 1"/>
          <p:cNvSpPr txBox="1"/>
          <p:nvPr/>
        </p:nvSpPr>
        <p:spPr>
          <a:xfrm>
            <a:off x="546100" y="1663700"/>
            <a:ext cx="78867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320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Kernels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functions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some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restrictions</a:t>
            </a:r>
            <a:endParaRPr lang="en-US" altLang="zh-CN" sz="32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1003300" y="2260600"/>
            <a:ext cx="45466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79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access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endParaRPr lang="en-US" altLang="zh-CN" sz="2795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4000"/>
              </a:lnSpc>
            </a:pPr>
            <a:r>
              <a:rPr lang="en-US" altLang="zh-CN" sz="279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Must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have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void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return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type</a:t>
            </a:r>
            <a:endParaRPr lang="en-US" altLang="zh-CN" sz="279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1"/>
          <p:cNvSpPr txBox="1"/>
          <p:nvPr/>
        </p:nvSpPr>
        <p:spPr>
          <a:xfrm>
            <a:off x="1003300" y="3276600"/>
            <a:ext cx="67818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arguments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(“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varargs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”)</a:t>
            </a:r>
            <a:endParaRPr lang="en-US" altLang="zh-CN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ts val="4000"/>
              </a:lnSpc>
            </a:pPr>
            <a:r>
              <a:rPr lang="en-US" altLang="zh-CN" sz="279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en-US" altLang="zh-CN" sz="279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79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recursive</a:t>
            </a:r>
            <a:endParaRPr lang="en-US" altLang="zh-CN" sz="279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1003300" y="4292600"/>
            <a:ext cx="29083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2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static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variables</a:t>
            </a:r>
            <a:endParaRPr lang="en-US" altLang="zh-CN" sz="28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546100" y="4813300"/>
            <a:ext cx="7175500" cy="46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700"/>
              </a:lnSpc>
            </a:pPr>
            <a:r>
              <a:rPr lang="en-US" altLang="zh-CN" sz="3205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arguments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automatically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copied</a:t>
            </a:r>
            <a:endParaRPr lang="en-US" altLang="zh-CN" sz="32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889000" y="5359400"/>
            <a:ext cx="43180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200"/>
              </a:lnSpc>
            </a:pP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CPU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GPU</a:t>
            </a:r>
            <a:r>
              <a:rPr lang="en-US" altLang="zh-CN" sz="32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32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memory</a:t>
            </a:r>
            <a:endParaRPr lang="en-US" altLang="zh-CN" sz="32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81100" y="1587500"/>
            <a:ext cx="6781800" cy="4546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473200" y="622300"/>
            <a:ext cx="61722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</a:pP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Compiling</a:t>
            </a:r>
            <a:r>
              <a:rPr lang="en-US" altLang="zh-CN" sz="4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4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CUDA</a:t>
            </a:r>
            <a:r>
              <a:rPr lang="en-US" altLang="zh-CN" sz="4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Program</a:t>
            </a:r>
            <a:endParaRPr lang="en-US" altLang="zh-CN" sz="44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45300"/>
          </a:xfrm>
          <a:custGeom>
            <a:avLst/>
            <a:gdLst>
              <a:gd name="connsiteX0" fmla="*/ 0 w 9144000"/>
              <a:gd name="connsiteY0" fmla="*/ 0 h 6845300"/>
              <a:gd name="connsiteX1" fmla="*/ 9144000 w 9144000"/>
              <a:gd name="connsiteY1" fmla="*/ 0 h 6845300"/>
              <a:gd name="connsiteX2" fmla="*/ 9144000 w 9144000"/>
              <a:gd name="connsiteY2" fmla="*/ 6845300 h 6845300"/>
              <a:gd name="connsiteX3" fmla="*/ 0 w 9144000"/>
              <a:gd name="connsiteY3" fmla="*/ 6845300 h 6845300"/>
              <a:gd name="connsiteX4" fmla="*/ 0 w 9144000"/>
              <a:gd name="connsiteY4" fmla="*/ 0 h 6845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144000" h="6845300">
                <a:moveTo>
                  <a:pt x="0" y="0"/>
                </a:moveTo>
                <a:lnTo>
                  <a:pt x="9144000" y="0"/>
                </a:lnTo>
                <a:lnTo>
                  <a:pt x="9144000" y="6845300"/>
                </a:lnTo>
                <a:lnTo>
                  <a:pt x="0" y="68453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01800" y="1727200"/>
            <a:ext cx="5740400" cy="4279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959100" y="622300"/>
            <a:ext cx="32131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</a:pP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Compiled</a:t>
            </a:r>
            <a:r>
              <a:rPr lang="en-US" altLang="zh-CN" sz="440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5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files</a:t>
            </a:r>
            <a:endParaRPr lang="en-US" altLang="zh-CN" sz="4405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3411141" y="5206008"/>
            <a:ext cx="2509242" cy="669727"/>
          </a:xfrm>
          <a:custGeom>
            <a:avLst/>
            <a:gdLst>
              <a:gd name="connsiteX0" fmla="*/ 0 w 3568700"/>
              <a:gd name="connsiteY0" fmla="*/ 952500 h 952500"/>
              <a:gd name="connsiteX1" fmla="*/ 3568700 w 3568700"/>
              <a:gd name="connsiteY1" fmla="*/ 952500 h 952500"/>
              <a:gd name="connsiteX2" fmla="*/ 3568700 w 3568700"/>
              <a:gd name="connsiteY2" fmla="*/ 0 h 952500"/>
              <a:gd name="connsiteX3" fmla="*/ 0 w 3568700"/>
              <a:gd name="connsiteY3" fmla="*/ 0 h 952500"/>
              <a:gd name="connsiteX4" fmla="*/ 0 w 3568700"/>
              <a:gd name="connsiteY4" fmla="*/ 952500 h 9525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68700" h="952500">
                <a:moveTo>
                  <a:pt x="0" y="952500"/>
                </a:moveTo>
                <a:lnTo>
                  <a:pt x="3568700" y="952500"/>
                </a:lnTo>
                <a:lnTo>
                  <a:pt x="3568700" y="0"/>
                </a:lnTo>
                <a:lnTo>
                  <a:pt x="0" y="0"/>
                </a:lnTo>
                <a:lnTo>
                  <a:pt x="0" y="952500"/>
                </a:lnTo>
              </a:path>
            </a:pathLst>
          </a:custGeom>
          <a:solidFill>
            <a:srgbClr val="FFCC6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3402211" y="5197078"/>
            <a:ext cx="2527102" cy="687586"/>
          </a:xfrm>
          <a:custGeom>
            <a:avLst/>
            <a:gdLst>
              <a:gd name="connsiteX0" fmla="*/ 12700 w 3594100"/>
              <a:gd name="connsiteY0" fmla="*/ 12700 h 977900"/>
              <a:gd name="connsiteX1" fmla="*/ 3581400 w 3594100"/>
              <a:gd name="connsiteY1" fmla="*/ 12700 h 977900"/>
              <a:gd name="connsiteX2" fmla="*/ 3581400 w 3594100"/>
              <a:gd name="connsiteY2" fmla="*/ 965200 h 977900"/>
              <a:gd name="connsiteX3" fmla="*/ 12700 w 3594100"/>
              <a:gd name="connsiteY3" fmla="*/ 965200 h 977900"/>
              <a:gd name="connsiteX4" fmla="*/ 12700 w 3594100"/>
              <a:gd name="connsiteY4" fmla="*/ 12700 h 9779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594100" h="977900">
                <a:moveTo>
                  <a:pt x="12700" y="12700"/>
                </a:moveTo>
                <a:lnTo>
                  <a:pt x="3581400" y="12700"/>
                </a:lnTo>
                <a:lnTo>
                  <a:pt x="3581400" y="965200"/>
                </a:lnTo>
                <a:lnTo>
                  <a:pt x="12700" y="965200"/>
                </a:lnTo>
                <a:lnTo>
                  <a:pt x="12700" y="127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8" name="Freeform 3"/>
          <p:cNvSpPr/>
          <p:nvPr/>
        </p:nvSpPr>
        <p:spPr>
          <a:xfrm>
            <a:off x="4648023" y="2302990"/>
            <a:ext cx="17859" cy="183914"/>
          </a:xfrm>
          <a:custGeom>
            <a:avLst/>
            <a:gdLst>
              <a:gd name="connsiteX0" fmla="*/ 12700 w 25400"/>
              <a:gd name="connsiteY0" fmla="*/ 248866 h 261566"/>
              <a:gd name="connsiteX1" fmla="*/ 12700 w 25400"/>
              <a:gd name="connsiteY1" fmla="*/ 236166 h 261566"/>
              <a:gd name="connsiteX2" fmla="*/ 12700 w 25400"/>
              <a:gd name="connsiteY2" fmla="*/ 12700 h 261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261566">
                <a:moveTo>
                  <a:pt x="12700" y="248866"/>
                </a:moveTo>
                <a:lnTo>
                  <a:pt x="12700" y="236166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9" name="Freeform 3"/>
          <p:cNvSpPr/>
          <p:nvPr/>
        </p:nvSpPr>
        <p:spPr>
          <a:xfrm>
            <a:off x="4614091" y="2447614"/>
            <a:ext cx="85724" cy="85725"/>
          </a:xfrm>
          <a:custGeom>
            <a:avLst/>
            <a:gdLst>
              <a:gd name="connsiteX0" fmla="*/ 0 w 121918"/>
              <a:gd name="connsiteY0" fmla="*/ 0 h 121920"/>
              <a:gd name="connsiteX1" fmla="*/ 60958 w 121918"/>
              <a:gd name="connsiteY1" fmla="*/ 121920 h 121920"/>
              <a:gd name="connsiteX2" fmla="*/ 121918 w 121918"/>
              <a:gd name="connsiteY2" fmla="*/ 0 h 121920"/>
              <a:gd name="connsiteX3" fmla="*/ 60958 w 121918"/>
              <a:gd name="connsiteY3" fmla="*/ 30479 h 121920"/>
              <a:gd name="connsiteX4" fmla="*/ 0 w 121918"/>
              <a:gd name="connsiteY4" fmla="*/ 0 h 12192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8" h="121920">
                <a:moveTo>
                  <a:pt x="0" y="0"/>
                </a:moveTo>
                <a:lnTo>
                  <a:pt x="60958" y="121920"/>
                </a:lnTo>
                <a:lnTo>
                  <a:pt x="121918" y="0"/>
                </a:lnTo>
                <a:lnTo>
                  <a:pt x="60958" y="30479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0" name="Freeform 3"/>
          <p:cNvSpPr/>
          <p:nvPr/>
        </p:nvSpPr>
        <p:spPr>
          <a:xfrm>
            <a:off x="4652019" y="3081431"/>
            <a:ext cx="17859" cy="227879"/>
          </a:xfrm>
          <a:custGeom>
            <a:avLst/>
            <a:gdLst>
              <a:gd name="connsiteX0" fmla="*/ 12700 w 25400"/>
              <a:gd name="connsiteY0" fmla="*/ 311395 h 324095"/>
              <a:gd name="connsiteX1" fmla="*/ 12700 w 25400"/>
              <a:gd name="connsiteY1" fmla="*/ 298695 h 324095"/>
              <a:gd name="connsiteX2" fmla="*/ 12700 w 25400"/>
              <a:gd name="connsiteY2" fmla="*/ 12700 h 32409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324095">
                <a:moveTo>
                  <a:pt x="12700" y="311395"/>
                </a:moveTo>
                <a:lnTo>
                  <a:pt x="12700" y="298695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1" name="Freeform 3"/>
          <p:cNvSpPr/>
          <p:nvPr/>
        </p:nvSpPr>
        <p:spPr>
          <a:xfrm>
            <a:off x="4618085" y="3270020"/>
            <a:ext cx="85725" cy="85724"/>
          </a:xfrm>
          <a:custGeom>
            <a:avLst/>
            <a:gdLst>
              <a:gd name="connsiteX0" fmla="*/ 0 w 121920"/>
              <a:gd name="connsiteY0" fmla="*/ 0 h 121919"/>
              <a:gd name="connsiteX1" fmla="*/ 60960 w 121920"/>
              <a:gd name="connsiteY1" fmla="*/ 121919 h 121919"/>
              <a:gd name="connsiteX2" fmla="*/ 121920 w 121920"/>
              <a:gd name="connsiteY2" fmla="*/ 0 h 121919"/>
              <a:gd name="connsiteX3" fmla="*/ 60960 w 121920"/>
              <a:gd name="connsiteY3" fmla="*/ 30479 h 121919"/>
              <a:gd name="connsiteX4" fmla="*/ 0 w 121920"/>
              <a:gd name="connsiteY4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" h="121919">
                <a:moveTo>
                  <a:pt x="0" y="0"/>
                </a:moveTo>
                <a:lnTo>
                  <a:pt x="60960" y="121919"/>
                </a:lnTo>
                <a:lnTo>
                  <a:pt x="121920" y="0"/>
                </a:lnTo>
                <a:lnTo>
                  <a:pt x="60960" y="30479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2" name="Freeform 3"/>
          <p:cNvSpPr/>
          <p:nvPr/>
        </p:nvSpPr>
        <p:spPr>
          <a:xfrm>
            <a:off x="4643950" y="4027124"/>
            <a:ext cx="17859" cy="250549"/>
          </a:xfrm>
          <a:custGeom>
            <a:avLst/>
            <a:gdLst>
              <a:gd name="connsiteX0" fmla="*/ 12700 w 25400"/>
              <a:gd name="connsiteY0" fmla="*/ 343636 h 356336"/>
              <a:gd name="connsiteX1" fmla="*/ 12700 w 25400"/>
              <a:gd name="connsiteY1" fmla="*/ 330936 h 356336"/>
              <a:gd name="connsiteX2" fmla="*/ 12700 w 25400"/>
              <a:gd name="connsiteY2" fmla="*/ 12700 h 35633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356336">
                <a:moveTo>
                  <a:pt x="12700" y="343636"/>
                </a:moveTo>
                <a:lnTo>
                  <a:pt x="12700" y="330936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3" name="Freeform 3"/>
          <p:cNvSpPr/>
          <p:nvPr/>
        </p:nvSpPr>
        <p:spPr>
          <a:xfrm>
            <a:off x="4610018" y="4238384"/>
            <a:ext cx="85724" cy="85724"/>
          </a:xfrm>
          <a:custGeom>
            <a:avLst/>
            <a:gdLst>
              <a:gd name="connsiteX0" fmla="*/ 0 w 121919"/>
              <a:gd name="connsiteY0" fmla="*/ 0 h 121919"/>
              <a:gd name="connsiteX1" fmla="*/ 60959 w 121919"/>
              <a:gd name="connsiteY1" fmla="*/ 121919 h 121919"/>
              <a:gd name="connsiteX2" fmla="*/ 121919 w 121919"/>
              <a:gd name="connsiteY2" fmla="*/ 0 h 121919"/>
              <a:gd name="connsiteX3" fmla="*/ 60959 w 121919"/>
              <a:gd name="connsiteY3" fmla="*/ 30479 h 121919"/>
              <a:gd name="connsiteX4" fmla="*/ 0 w 121919"/>
              <a:gd name="connsiteY4" fmla="*/ 0 h 1219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" h="121919">
                <a:moveTo>
                  <a:pt x="0" y="0"/>
                </a:moveTo>
                <a:lnTo>
                  <a:pt x="60959" y="121919"/>
                </a:lnTo>
                <a:lnTo>
                  <a:pt x="121919" y="0"/>
                </a:lnTo>
                <a:lnTo>
                  <a:pt x="60959" y="30479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4" name="Freeform 3"/>
          <p:cNvSpPr/>
          <p:nvPr/>
        </p:nvSpPr>
        <p:spPr>
          <a:xfrm>
            <a:off x="4638265" y="4902399"/>
            <a:ext cx="17859" cy="250547"/>
          </a:xfrm>
          <a:custGeom>
            <a:avLst/>
            <a:gdLst>
              <a:gd name="connsiteX0" fmla="*/ 12700 w 25400"/>
              <a:gd name="connsiteY0" fmla="*/ 343634 h 356334"/>
              <a:gd name="connsiteX1" fmla="*/ 12700 w 25400"/>
              <a:gd name="connsiteY1" fmla="*/ 330934 h 356334"/>
              <a:gd name="connsiteX2" fmla="*/ 12700 w 25400"/>
              <a:gd name="connsiteY2" fmla="*/ 12700 h 3563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400" h="356334">
                <a:moveTo>
                  <a:pt x="12700" y="343634"/>
                </a:moveTo>
                <a:lnTo>
                  <a:pt x="12700" y="330934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5" name="Freeform 3"/>
          <p:cNvSpPr/>
          <p:nvPr/>
        </p:nvSpPr>
        <p:spPr>
          <a:xfrm>
            <a:off x="4604331" y="5113657"/>
            <a:ext cx="85725" cy="85724"/>
          </a:xfrm>
          <a:custGeom>
            <a:avLst/>
            <a:gdLst>
              <a:gd name="connsiteX0" fmla="*/ 0 w 121920"/>
              <a:gd name="connsiteY0" fmla="*/ 0 h 121918"/>
              <a:gd name="connsiteX1" fmla="*/ 60960 w 121920"/>
              <a:gd name="connsiteY1" fmla="*/ 121918 h 121918"/>
              <a:gd name="connsiteX2" fmla="*/ 121920 w 121920"/>
              <a:gd name="connsiteY2" fmla="*/ 0 h 121918"/>
              <a:gd name="connsiteX3" fmla="*/ 60960 w 121920"/>
              <a:gd name="connsiteY3" fmla="*/ 30479 h 121918"/>
              <a:gd name="connsiteX4" fmla="*/ 0 w 121920"/>
              <a:gd name="connsiteY4" fmla="*/ 0 h 1219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" h="121918">
                <a:moveTo>
                  <a:pt x="0" y="0"/>
                </a:moveTo>
                <a:lnTo>
                  <a:pt x="60960" y="121918"/>
                </a:lnTo>
                <a:lnTo>
                  <a:pt x="121920" y="0"/>
                </a:lnTo>
                <a:lnTo>
                  <a:pt x="60960" y="30479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6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graphicFrame>
        <p:nvGraphicFramePr>
          <p:cNvPr id="17" name="表格 4"/>
          <p:cNvGraphicFramePr>
            <a:graphicFrameLocks noGrp="1"/>
          </p:cNvGraphicFramePr>
          <p:nvPr/>
        </p:nvGraphicFramePr>
        <p:xfrm>
          <a:off x="3411141" y="1625203"/>
          <a:ext cx="2509242" cy="669727"/>
        </p:xfrm>
        <a:graphic>
          <a:graphicData uri="http://schemas.openxmlformats.org/drawingml/2006/table">
            <a:tbl>
              <a:tblPr/>
              <a:tblGrid>
                <a:gridCol w="2509242"/>
              </a:tblGrid>
              <a:tr h="6697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Allocate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and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initialize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Helvetica Neue" pitchFamily="18" charset="0"/>
                        <a:cs typeface="Helvetica Neue" pitchFamily="18" charset="0"/>
                      </a:endParaRPr>
                    </a:p>
                    <a:p>
                      <a:pPr algn="l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data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on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CPU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Helvetica Neue" pitchFamily="18" charset="0"/>
                        <a:cs typeface="Helvetica Neue" pitchFamily="18" charset="0"/>
                      </a:endParaRPr>
                    </a:p>
                  </a:txBody>
                  <a:tcPr marL="64294" marR="64294" marT="32147" marB="32147">
                    <a:lnL w="0" cmpd="sng">
                      <a:solidFill>
                        <a:srgbClr val="000000"/>
                      </a:solidFill>
                      <a:prstDash val="soli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mpd="sng">
                      <a:solidFill>
                        <a:srgbClr val="000000"/>
                      </a:solidFill>
                      <a:prstDash val="solid"/>
                    </a:lnT>
                    <a:lnB w="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8" name="表格 4"/>
          <p:cNvGraphicFramePr>
            <a:graphicFrameLocks noGrp="1"/>
          </p:cNvGraphicFramePr>
          <p:nvPr/>
        </p:nvGraphicFramePr>
        <p:xfrm>
          <a:off x="3411141" y="2544961"/>
          <a:ext cx="2509242" cy="553641"/>
        </p:xfrm>
        <a:graphic>
          <a:graphicData uri="http://schemas.openxmlformats.org/drawingml/2006/table">
            <a:tbl>
              <a:tblPr/>
              <a:tblGrid>
                <a:gridCol w="2509242"/>
              </a:tblGrid>
              <a:tr h="5536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Allocate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data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on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GPU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Helvetica Neue" pitchFamily="18" charset="0"/>
                        <a:cs typeface="Helvetica Neue" pitchFamily="18" charset="0"/>
                      </a:endParaRPr>
                    </a:p>
                  </a:txBody>
                  <a:tcPr marL="64294" marR="64294" marT="32147" marB="32147">
                    <a:lnL w="0" cmpd="sng">
                      <a:solidFill>
                        <a:srgbClr val="000000"/>
                      </a:solidFill>
                      <a:prstDash val="soli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mpd="sng">
                      <a:solidFill>
                        <a:srgbClr val="000000"/>
                      </a:solidFill>
                      <a:prstDash val="solid"/>
                    </a:lnT>
                    <a:lnB w="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9" name="表格 4"/>
          <p:cNvGraphicFramePr>
            <a:graphicFrameLocks noGrp="1"/>
          </p:cNvGraphicFramePr>
          <p:nvPr/>
        </p:nvGraphicFramePr>
        <p:xfrm>
          <a:off x="3411141" y="3348633"/>
          <a:ext cx="2509241" cy="669727"/>
        </p:xfrm>
        <a:graphic>
          <a:graphicData uri="http://schemas.openxmlformats.org/drawingml/2006/table">
            <a:tbl>
              <a:tblPr/>
              <a:tblGrid>
                <a:gridCol w="2509241"/>
              </a:tblGrid>
              <a:tr h="66972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Transfer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data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from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CPU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to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GPU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Helvetica Neue" pitchFamily="18" charset="0"/>
                        <a:cs typeface="Helvetica Neue" pitchFamily="18" charset="0"/>
                      </a:endParaRPr>
                    </a:p>
                  </a:txBody>
                  <a:tcPr marL="64294" marR="64294" marT="32147" marB="32147">
                    <a:lnL w="0" cmpd="sng">
                      <a:solidFill>
                        <a:srgbClr val="000000"/>
                      </a:solidFill>
                      <a:prstDash val="soli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mpd="sng">
                      <a:solidFill>
                        <a:srgbClr val="000000"/>
                      </a:solidFill>
                      <a:prstDash val="solid"/>
                    </a:lnT>
                    <a:lnB w="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0" name="表格 4"/>
          <p:cNvGraphicFramePr>
            <a:graphicFrameLocks noGrp="1"/>
          </p:cNvGraphicFramePr>
          <p:nvPr/>
        </p:nvGraphicFramePr>
        <p:xfrm>
          <a:off x="3411141" y="4339828"/>
          <a:ext cx="2509242" cy="553641"/>
        </p:xfrm>
        <a:graphic>
          <a:graphicData uri="http://schemas.openxmlformats.org/drawingml/2006/table">
            <a:tbl>
              <a:tblPr/>
              <a:tblGrid>
                <a:gridCol w="2509242"/>
              </a:tblGrid>
              <a:tr h="55364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Run</a:t>
                      </a:r>
                      <a:r>
                        <a:rPr lang="zh-CN" altLang="en-US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 </a:t>
                      </a:r>
                      <a:r>
                        <a:rPr lang="en-US" altLang="zh-CN" sz="1800" dirty="0">
                          <a:solidFill>
                            <a:srgbClr val="000000"/>
                          </a:solidFill>
                          <a:latin typeface="Helvetica Neue" pitchFamily="18" charset="0"/>
                          <a:cs typeface="Helvetica Neue" pitchFamily="18" charset="0"/>
                        </a:rPr>
                        <a:t>kernel</a:t>
                      </a:r>
                      <a:endParaRPr lang="zh-CN" altLang="en-US" sz="1800" dirty="0">
                        <a:solidFill>
                          <a:srgbClr val="000000"/>
                        </a:solidFill>
                        <a:latin typeface="Helvetica Neue" pitchFamily="18" charset="0"/>
                        <a:cs typeface="Helvetica Neue" pitchFamily="18" charset="0"/>
                      </a:endParaRPr>
                    </a:p>
                  </a:txBody>
                  <a:tcPr marL="64294" marR="64294" marT="32147" marB="32147">
                    <a:lnL w="0" cmpd="sng">
                      <a:solidFill>
                        <a:srgbClr val="000000"/>
                      </a:solidFill>
                      <a:prstDash val="soli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mpd="sng">
                      <a:solidFill>
                        <a:srgbClr val="000000"/>
                      </a:solidFill>
                      <a:prstDash val="solid"/>
                    </a:lnT>
                    <a:lnB w="0" cmpd="sng">
                      <a:solidFill>
                        <a:srgbClr val="000000"/>
                      </a:solidFill>
                      <a:prstDash val="solid"/>
                    </a:lnB>
                    <a:solidFill>
                      <a:srgbClr val="FFCC65"/>
                    </a:solidFill>
                  </a:tcPr>
                </a:tc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437555" y="544711"/>
            <a:ext cx="4119718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</a:pP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CUDA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Program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execution</a:t>
            </a:r>
            <a:endParaRPr lang="en-US" altLang="zh-CN" sz="267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8670726" y="6491883"/>
            <a:ext cx="1699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31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3482578" y="5277446"/>
            <a:ext cx="2437804" cy="58477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>
              <a:lnSpc>
                <a:spcPts val="2110"/>
              </a:lnSpc>
              <a:tabLst>
                <a:tab pos="812165" algn="l"/>
              </a:tabLst>
            </a:pPr>
            <a:r>
              <a:rPr lang="en-US" altLang="zh-CN" sz="18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Transfer</a:t>
            </a:r>
            <a:r>
              <a:rPr lang="en-US" altLang="zh-CN" sz="18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data</a:t>
            </a:r>
            <a:r>
              <a:rPr lang="en-US" altLang="zh-CN" sz="18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from</a:t>
            </a:r>
            <a:r>
              <a:rPr lang="en-US" altLang="zh-CN" sz="18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83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lnSpc>
                <a:spcPts val="2110"/>
              </a:lnSpc>
              <a:tabLst>
                <a:tab pos="812165" algn="l"/>
              </a:tabLst>
            </a:pPr>
            <a:r>
              <a:rPr lang="en-US" altLang="zh-CN" sz="18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GPU</a:t>
            </a:r>
            <a:r>
              <a:rPr lang="zh-CN" altLang="en-US" sz="18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 </a:t>
            </a:r>
            <a:r>
              <a:rPr lang="en-US" altLang="zh-CN" sz="18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to</a:t>
            </a:r>
            <a:r>
              <a:rPr lang="en-US" altLang="zh-CN" sz="18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CPU</a:t>
            </a:r>
            <a:endParaRPr lang="en-US" altLang="zh-CN" sz="183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437555" y="544711"/>
            <a:ext cx="4281621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</a:pP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CUDA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Vector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add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example</a:t>
            </a:r>
            <a:endParaRPr lang="en-US" altLang="zh-CN" sz="267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643937" y="6491883"/>
            <a:ext cx="1699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32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35719" y="1821656"/>
            <a:ext cx="7231147" cy="43293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85"/>
              </a:lnSpc>
              <a:tabLst>
                <a:tab pos="240665" algn="l"/>
                <a:tab pos="12052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__global__ void  vec_add (float *A, float *B, float *C, int N)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00"/>
              </a:lnSpc>
              <a:tabLst>
                <a:tab pos="240665" algn="l"/>
                <a:tab pos="12052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12052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        // Using 1D threadID and block ID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12052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        int i = threadIdx.x + blockDim.x*blockIdx.x;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240665" algn="l"/>
                <a:tab pos="12052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        if (i&gt;=N) {return;}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12052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12052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        C[i] = A[i] + B[i];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12052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240665" algn="l"/>
                <a:tab pos="12052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int main()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12052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1205230" algn="l"/>
              </a:tabLst>
            </a:pPr>
            <a:r>
              <a:rPr lang="en-US" altLang="zh-CN" sz="1265" dirty="0"/>
              <a:t>	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....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1205230" algn="l"/>
              </a:tabLst>
            </a:pPr>
            <a:r>
              <a:rPr lang="en-US" altLang="zh-CN" sz="1265" dirty="0"/>
              <a:t>	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// Launch kernel with N/256 blocks of 256 threads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1205230" algn="l"/>
              </a:tabLst>
            </a:pPr>
            <a:r>
              <a:rPr lang="en-US" altLang="zh-CN" sz="1265" dirty="0"/>
              <a:t>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        int blocks = int(N‐0.5)/256 + 1;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1205230" algn="l"/>
              </a:tabLst>
            </a:pPr>
            <a:r>
              <a:rPr lang="en-US" altLang="zh-CN" sz="1265" dirty="0"/>
              <a:t>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        vec_add&lt;&lt;&lt;blocks, 256&gt;&gt;&gt; (A_d, B_d, C_d, N);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12052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 GPU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Picture 2" descr="Do we really need GPU for Deep Learning? - CPU vs GPU | by Shachi Shah |  Medium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4454" y="2195485"/>
            <a:ext cx="4597222" cy="39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59218" y="1432858"/>
            <a:ext cx="75437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rgbClr val="000000"/>
                </a:solidFill>
                <a:latin typeface="HanziPen TC" pitchFamily="18" charset="0"/>
                <a:cs typeface="HanziPen TC" pitchFamily="18" charset="0"/>
              </a:rPr>
              <a:t>Fast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processing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must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come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with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high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8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bandwidth!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682823" y="1977926"/>
            <a:ext cx="5751139" cy="785813"/>
          </a:xfrm>
          <a:custGeom>
            <a:avLst/>
            <a:gdLst>
              <a:gd name="connsiteX0" fmla="*/ 19050 w 8179398"/>
              <a:gd name="connsiteY0" fmla="*/ 19050 h 1117600"/>
              <a:gd name="connsiteX1" fmla="*/ 8160348 w 8179398"/>
              <a:gd name="connsiteY1" fmla="*/ 19050 h 1117600"/>
              <a:gd name="connsiteX2" fmla="*/ 8160348 w 8179398"/>
              <a:gd name="connsiteY2" fmla="*/ 1098550 h 1117600"/>
              <a:gd name="connsiteX3" fmla="*/ 19050 w 8179398"/>
              <a:gd name="connsiteY3" fmla="*/ 1098550 h 1117600"/>
              <a:gd name="connsiteX4" fmla="*/ 19050 w 8179398"/>
              <a:gd name="connsiteY4" fmla="*/ 19050 h 1117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179398" h="1117600">
                <a:moveTo>
                  <a:pt x="19050" y="19050"/>
                </a:moveTo>
                <a:lnTo>
                  <a:pt x="8160348" y="19050"/>
                </a:lnTo>
                <a:lnTo>
                  <a:pt x="8160348" y="1098550"/>
                </a:lnTo>
                <a:lnTo>
                  <a:pt x="19050" y="10985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437555" y="544711"/>
            <a:ext cx="4159600" cy="3941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</a:pP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CUDA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Vector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add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example</a:t>
            </a:r>
            <a:endParaRPr lang="en-US" altLang="zh-CN" sz="2670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8643937" y="6491883"/>
            <a:ext cx="1699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32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35719" y="1821656"/>
            <a:ext cx="7231147" cy="432939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85"/>
              </a:lnSpc>
              <a:tabLst>
                <a:tab pos="240665" algn="l"/>
                <a:tab pos="12052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__global__ void  vec_add (float *A, float *B, float *C, int N)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00"/>
              </a:lnSpc>
              <a:tabLst>
                <a:tab pos="240665" algn="l"/>
                <a:tab pos="12052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12052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        // Using 1D threadID and block ID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685"/>
              </a:lnSpc>
              <a:tabLst>
                <a:tab pos="240665" algn="l"/>
                <a:tab pos="12052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        if (i&gt;=N) {return;}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12052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12052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        C[i] = A[i] + B[i];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12052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240665" algn="l"/>
                <a:tab pos="12052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int main()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12052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1205230" algn="l"/>
              </a:tabLst>
            </a:pPr>
            <a:r>
              <a:rPr lang="en-US" altLang="zh-CN" sz="1265" dirty="0"/>
              <a:t>	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....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1205230" algn="l"/>
              </a:tabLst>
            </a:pPr>
            <a:r>
              <a:rPr lang="en-US" altLang="zh-CN" sz="1265" dirty="0"/>
              <a:t>	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// Launch kernel with N/256 blocks of 256 threads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1205230" algn="l"/>
              </a:tabLst>
            </a:pPr>
            <a:r>
              <a:rPr lang="en-US" altLang="zh-CN" sz="1265" dirty="0"/>
              <a:t>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        int blocks = int(N‐0.5)/256 + 1;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1205230" algn="l"/>
              </a:tabLst>
            </a:pPr>
            <a:r>
              <a:rPr lang="en-US" altLang="zh-CN" sz="1265" dirty="0"/>
              <a:t>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        vec_add&lt;&lt;&lt;blocks, 256&gt;&gt;&gt; (A_d, B_d, C_d, N);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12052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9463" y="2482788"/>
            <a:ext cx="7523470" cy="4482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45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        int i = threadIdx.x + blockDim.x*blockIdx.x;</a:t>
            </a:r>
            <a:r>
              <a:rPr lang="en-US" altLang="zh-CN" sz="25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5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Thread</a:t>
            </a:r>
            <a:endParaRPr lang="en-US" altLang="zh-CN" sz="253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7585403" y="2169733"/>
            <a:ext cx="1227900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55"/>
              </a:lnSpc>
            </a:pPr>
            <a:r>
              <a:rPr lang="en-US" altLang="zh-CN" sz="25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indexing</a:t>
            </a:r>
            <a:endParaRPr lang="en-US" altLang="zh-CN" sz="253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82823" y="2169914"/>
            <a:ext cx="5565577" cy="76113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718840" y="3219152"/>
            <a:ext cx="2661047" cy="607219"/>
          </a:xfrm>
          <a:custGeom>
            <a:avLst/>
            <a:gdLst>
              <a:gd name="connsiteX0" fmla="*/ 19050 w 3784600"/>
              <a:gd name="connsiteY0" fmla="*/ 19050 h 863600"/>
              <a:gd name="connsiteX1" fmla="*/ 3765550 w 3784600"/>
              <a:gd name="connsiteY1" fmla="*/ 19050 h 863600"/>
              <a:gd name="connsiteX2" fmla="*/ 3765550 w 3784600"/>
              <a:gd name="connsiteY2" fmla="*/ 844550 h 863600"/>
              <a:gd name="connsiteX3" fmla="*/ 19050 w 3784600"/>
              <a:gd name="connsiteY3" fmla="*/ 844550 h 863600"/>
              <a:gd name="connsiteX4" fmla="*/ 19050 w 3784600"/>
              <a:gd name="connsiteY4" fmla="*/ 19050 h 86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84600" h="863600">
                <a:moveTo>
                  <a:pt x="19050" y="19050"/>
                </a:moveTo>
                <a:lnTo>
                  <a:pt x="3765550" y="19050"/>
                </a:lnTo>
                <a:lnTo>
                  <a:pt x="3765550" y="844550"/>
                </a:lnTo>
                <a:lnTo>
                  <a:pt x="19050" y="8445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437555" y="544712"/>
            <a:ext cx="4281428" cy="4019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</a:pPr>
            <a:r>
              <a:rPr lang="en-US" altLang="zh-CN" sz="267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CUDA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-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Copperplate" pitchFamily="18" charset="0"/>
                <a:cs typeface="Copperplate" pitchFamily="18" charset="0"/>
              </a:rPr>
              <a:t>Vector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add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example</a:t>
            </a:r>
            <a:endParaRPr lang="en-US" altLang="zh-CN" sz="267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8643937" y="6491883"/>
            <a:ext cx="153888" cy="2020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.Apple SD Gothic NeoI" pitchFamily="18" charset="0"/>
                <a:cs typeface=".Apple SD Gothic NeoI" pitchFamily="18" charset="0"/>
              </a:rPr>
              <a:t>32</a:t>
            </a:r>
            <a:endParaRPr lang="en-US" altLang="zh-CN" sz="1195" dirty="0">
              <a:solidFill>
                <a:srgbClr val="000000"/>
              </a:solidFill>
              <a:latin typeface=".Apple SD Gothic NeoI" pitchFamily="18" charset="0"/>
              <a:cs typeface=".Apple SD Gothic NeoI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35719" y="1723430"/>
            <a:ext cx="7231147" cy="15209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85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__global__ void  vec_add (float *A, float *B, float *C, int N)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        // Using 1D threadID and block ID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0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        int i = threadIdx.x + blockDim.x*blockIdx.x;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        if (i&gt;=N) {return;}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35719" y="3223618"/>
            <a:ext cx="3068148" cy="15337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85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        C[i] = A[i] + B[i];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int main()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276821" y="4705945"/>
            <a:ext cx="6696705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85"/>
              </a:lnSpc>
              <a:tabLst>
                <a:tab pos="963930" algn="l"/>
              </a:tabLst>
            </a:pPr>
            <a:r>
              <a:rPr lang="en-US" altLang="zh-CN" sz="1265" dirty="0"/>
              <a:t>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....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963930" algn="l"/>
              </a:tabLst>
            </a:pPr>
            <a:r>
              <a:rPr lang="en-US" altLang="zh-CN" sz="1265" dirty="0"/>
              <a:t>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// Launch kernel with N/256 blocks of 256 threads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        int blocks = int(N‐0.5)/256 + 1;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        vec_add&lt;&lt;&lt;blocks, 256&gt;&gt;&gt; (A_d, B_d, C_d, N);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35719" y="5688212"/>
            <a:ext cx="118622" cy="2653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85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3812977" y="3366493"/>
            <a:ext cx="2617704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55"/>
              </a:lnSpc>
            </a:pPr>
            <a:r>
              <a:rPr lang="en-US" altLang="zh-CN" sz="25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Perform</a:t>
            </a:r>
            <a:r>
              <a:rPr lang="en-US" altLang="zh-CN" sz="25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operation</a:t>
            </a:r>
            <a:endParaRPr lang="en-US" altLang="zh-CN" sz="253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4169" y="3243883"/>
            <a:ext cx="2522432" cy="76113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8652867" y="6491883"/>
            <a:ext cx="153888" cy="2020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33</a:t>
            </a:r>
            <a:endParaRPr lang="en-US" altLang="zh-CN" sz="1195" dirty="0">
              <a:solidFill>
                <a:srgbClr val="000000"/>
              </a:solidFill>
              <a:latin typeface=".Hiragino Sans GB Interface" pitchFamily="18" charset="0"/>
              <a:cs typeface=".Hiragino Sans GB Interface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35719" y="750094"/>
            <a:ext cx="8180124" cy="62658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265" dirty="0"/>
              <a:t>		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CUDA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Vector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add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example</a:t>
            </a:r>
            <a:endParaRPr lang="en-US" altLang="zh-CN" sz="267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18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265" dirty="0"/>
              <a:t>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      int N = 200;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265" dirty="0"/>
              <a:t>		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// Allocate and initialize host CPU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        float *A_h = new float[N];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        float *B_h = new float[N];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        float *C_h = new float[N];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        for(int i=0; i&lt;N; i++)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        {       A_h[i] = 1.3f;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                B_h[i] = 2.0f;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        }   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        // Allocate memory on the GPU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        float *A_d, *B_d, *C_d;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        cudaMalloc( (void**) &amp;A_d, N*sizeof(float));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        cudaMalloc( (void**) &amp;B_d, N*sizeof(float));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        cudaMalloc( (void**) &amp;C_d, N*sizeof(float));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        // Copy host memory to device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        cudaMemcpy(A_d, A_h, N*sizeof(float), cudaMemcpyHostToDevice);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        cudaMemcpy(B_d, B_h, N*sizeof(float), cudaMemcpyHostToDevice);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656332" y="1531441"/>
            <a:ext cx="4732734" cy="2482453"/>
          </a:xfrm>
          <a:custGeom>
            <a:avLst/>
            <a:gdLst>
              <a:gd name="connsiteX0" fmla="*/ 19050 w 6731000"/>
              <a:gd name="connsiteY0" fmla="*/ 19050 h 3530600"/>
              <a:gd name="connsiteX1" fmla="*/ 6711950 w 6731000"/>
              <a:gd name="connsiteY1" fmla="*/ 19050 h 3530600"/>
              <a:gd name="connsiteX2" fmla="*/ 6711950 w 6731000"/>
              <a:gd name="connsiteY2" fmla="*/ 3511550 h 3530600"/>
              <a:gd name="connsiteX3" fmla="*/ 19050 w 6731000"/>
              <a:gd name="connsiteY3" fmla="*/ 3511550 h 3530600"/>
              <a:gd name="connsiteX4" fmla="*/ 19050 w 6731000"/>
              <a:gd name="connsiteY4" fmla="*/ 19050 h 3530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731000" h="3530600">
                <a:moveTo>
                  <a:pt x="19050" y="19050"/>
                </a:moveTo>
                <a:lnTo>
                  <a:pt x="6711950" y="19050"/>
                </a:lnTo>
                <a:lnTo>
                  <a:pt x="6711950" y="3511550"/>
                </a:lnTo>
                <a:lnTo>
                  <a:pt x="19050" y="35115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8652867" y="6491883"/>
            <a:ext cx="153888" cy="2020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33</a:t>
            </a:r>
            <a:endParaRPr lang="en-US" altLang="zh-CN" sz="1195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35719" y="607219"/>
            <a:ext cx="5069658" cy="221342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265" dirty="0"/>
              <a:t>		</a:t>
            </a:r>
            <a:r>
              <a:rPr lang="en-US" altLang="zh-CN" sz="267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CUDA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-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Vector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add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example</a:t>
            </a:r>
            <a:endParaRPr lang="en-US" altLang="zh-CN" sz="267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18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265" dirty="0"/>
              <a:t>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      int N = 200;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265" dirty="0"/>
              <a:t>		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// Allocate and initialize host CPU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        float *A_h = new float[N];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        float *B_h = new float[N];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        float *C_h = new float[N];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35719" y="3089672"/>
            <a:ext cx="8180124" cy="38164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85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        for(int i=0; i&lt;N; i++)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        {       A_h[i] = 1.3f;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                B_h[i] = 2.0f;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        }   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        // Allocate memory on the GPU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        float *A_d, *B_d, *C_d;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        cudaMalloc( (void**) &amp;A_d, N*sizeof(float));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        cudaMalloc( (void**) &amp;B_d, N*sizeof(float));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        cudaMalloc( (void**) &amp;C_d, N*sizeof(float));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        // Copy host memory to device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        cudaMemcpy(A_d, A_h, N*sizeof(float), cudaMemcpyHostToDevice);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        cudaMemcpy(B_d, B_h, N*sizeof(float), cudaMemcpyHostToDevice);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5759649" y="2482454"/>
            <a:ext cx="2156039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55"/>
              </a:lnSpc>
            </a:pPr>
            <a:r>
              <a:rPr lang="en-US" altLang="zh-CN" sz="25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CPU</a:t>
            </a:r>
            <a:r>
              <a:rPr lang="en-US" altLang="zh-CN" sz="25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allocation</a:t>
            </a:r>
            <a:endParaRPr lang="en-US" altLang="zh-CN" sz="253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4168" y="1707772"/>
            <a:ext cx="4386927" cy="2482453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790278" y="4094262"/>
            <a:ext cx="5616773" cy="1705570"/>
          </a:xfrm>
          <a:custGeom>
            <a:avLst/>
            <a:gdLst>
              <a:gd name="connsiteX0" fmla="*/ 19050 w 7988300"/>
              <a:gd name="connsiteY0" fmla="*/ 19050 h 2425700"/>
              <a:gd name="connsiteX1" fmla="*/ 7969250 w 7988300"/>
              <a:gd name="connsiteY1" fmla="*/ 19050 h 2425700"/>
              <a:gd name="connsiteX2" fmla="*/ 7969250 w 7988300"/>
              <a:gd name="connsiteY2" fmla="*/ 2406650 h 2425700"/>
              <a:gd name="connsiteX3" fmla="*/ 19050 w 7988300"/>
              <a:gd name="connsiteY3" fmla="*/ 2406650 h 2425700"/>
              <a:gd name="connsiteX4" fmla="*/ 19050 w 7988300"/>
              <a:gd name="connsiteY4" fmla="*/ 19050 h 24257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7988300" h="2425700">
                <a:moveTo>
                  <a:pt x="19050" y="19050"/>
                </a:moveTo>
                <a:lnTo>
                  <a:pt x="7969250" y="19050"/>
                </a:lnTo>
                <a:lnTo>
                  <a:pt x="7969250" y="2406650"/>
                </a:lnTo>
                <a:lnTo>
                  <a:pt x="19050" y="24066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8652867" y="6491883"/>
            <a:ext cx="1699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33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35719" y="696516"/>
            <a:ext cx="6044925" cy="47397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265" dirty="0"/>
              <a:t>		</a:t>
            </a:r>
            <a:r>
              <a:rPr lang="en-US" altLang="zh-CN" sz="267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CUDA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-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Vector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add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example</a:t>
            </a:r>
            <a:endParaRPr lang="en-US" altLang="zh-CN" sz="267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18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265" dirty="0"/>
              <a:t>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      int N = 200;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265" dirty="0"/>
              <a:t>		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// Allocate and initialize host CPU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        float *A_h = new float[N];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        float *B_h = new float[N];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        float *C_h = new float[N];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        for(int i=0; i&lt;N; i++)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        {       A_h[i] = 1.3f;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                B_h[i] = 2.0f;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        }   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        // Allocate memory on the GPU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        float *A_d, *B_d, *C_d;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        cudaMalloc( (void**) &amp;A_d, N*sizeof(float));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35719" y="5324247"/>
            <a:ext cx="8180124" cy="15337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85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        cudaMalloc( (void**) &amp;B_d, N*sizeof(float));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        cudaMalloc( (void**) &amp;C_d, N*sizeof(float));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        // Copy host memory to device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        cudaMemcpy(A_d, A_h, N*sizeof(float), cudaMemcpyHostToDevice);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        cudaMemcpy(B_d, B_h, N*sizeof(float), cudaMemcpyHostToDevice);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6554391" y="4768454"/>
            <a:ext cx="2168863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55"/>
              </a:lnSpc>
            </a:pPr>
            <a:r>
              <a:rPr lang="en-US" altLang="zh-CN" sz="25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GPU</a:t>
            </a:r>
            <a:r>
              <a:rPr lang="en-US" altLang="zh-CN" sz="25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allocation</a:t>
            </a:r>
            <a:endParaRPr lang="en-US" altLang="zh-CN" sz="253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 flipV="1">
            <a:off x="754168" y="4272745"/>
            <a:ext cx="5379477" cy="165199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790278" y="5880199"/>
            <a:ext cx="7706320" cy="857250"/>
          </a:xfrm>
          <a:custGeom>
            <a:avLst/>
            <a:gdLst>
              <a:gd name="connsiteX0" fmla="*/ 19050 w 10960100"/>
              <a:gd name="connsiteY0" fmla="*/ 19050 h 1219200"/>
              <a:gd name="connsiteX1" fmla="*/ 10941050 w 10960100"/>
              <a:gd name="connsiteY1" fmla="*/ 19050 h 1219200"/>
              <a:gd name="connsiteX2" fmla="*/ 10941050 w 10960100"/>
              <a:gd name="connsiteY2" fmla="*/ 1200150 h 1219200"/>
              <a:gd name="connsiteX3" fmla="*/ 19050 w 10960100"/>
              <a:gd name="connsiteY3" fmla="*/ 1200150 h 1219200"/>
              <a:gd name="connsiteX4" fmla="*/ 19050 w 10960100"/>
              <a:gd name="connsiteY4" fmla="*/ 19050 h 1219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60100" h="1219200">
                <a:moveTo>
                  <a:pt x="19050" y="19050"/>
                </a:moveTo>
                <a:lnTo>
                  <a:pt x="10941050" y="19050"/>
                </a:lnTo>
                <a:lnTo>
                  <a:pt x="10941050" y="1200150"/>
                </a:lnTo>
                <a:lnTo>
                  <a:pt x="19050" y="12001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8652867" y="6491883"/>
            <a:ext cx="1699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33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35719" y="714375"/>
            <a:ext cx="6044925" cy="52398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265" dirty="0"/>
              <a:t>		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CUDA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Vector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add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example</a:t>
            </a:r>
            <a:endParaRPr lang="en-US" altLang="zh-CN" sz="2670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18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265" dirty="0"/>
              <a:t>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      int N = 200;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265" dirty="0"/>
              <a:t>		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// Allocate and initialize host CPU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0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        float *A_h = new float[N];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        float *B_h = new float[N];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        float *C_h = new float[N];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        for(int i=0; i&lt;N; i++)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        {       A_h[i] = 1.3f;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                B_h[i] = 2.0f;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        }   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        // Allocate memory on the GPU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        float *A_d, *B_d, *C_d;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        cudaMalloc( (void**) &amp;A_d, N*sizeof(float));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        cudaMalloc( (void**) &amp;B_d, N*sizeof(float));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40665" algn="l"/>
                <a:tab pos="401320" algn="l"/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        cudaMalloc( (void**) &amp;C_d, N*sizeof(float));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35719" y="5982891"/>
            <a:ext cx="8180124" cy="77713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85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        // Copy host memory to device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        cudaMemcpy(A_d, A_h, N*sizeof(float), cudaMemcpyHostToDevice);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        cudaMemcpy(B_d, B_h, N*sizeof(float), cudaMemcpyHostToDevice);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6322219" y="5348883"/>
            <a:ext cx="2176878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55"/>
              </a:lnSpc>
            </a:pPr>
            <a:r>
              <a:rPr lang="en-US" altLang="zh-CN" sz="25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Copy</a:t>
            </a:r>
            <a:r>
              <a:rPr lang="en-US" altLang="zh-CN" sz="25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to</a:t>
            </a:r>
            <a:r>
              <a:rPr lang="en-US" altLang="zh-CN" sz="25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device</a:t>
            </a:r>
            <a:endParaRPr lang="en-US" altLang="zh-CN" sz="253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4168" y="5924737"/>
            <a:ext cx="7577484" cy="81271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437555" y="544711"/>
            <a:ext cx="4272003" cy="3941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</a:pP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CUDA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-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Vector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add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example</a:t>
            </a:r>
            <a:endParaRPr lang="en-US" altLang="zh-CN" sz="267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635008" y="6491883"/>
            <a:ext cx="1699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34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142875" y="2366367"/>
            <a:ext cx="8180124" cy="38164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85"/>
              </a:lnSpc>
              <a:tabLst>
                <a:tab pos="963930" algn="l"/>
              </a:tabLst>
            </a:pPr>
            <a:r>
              <a:rPr lang="en-US" altLang="zh-CN" sz="1265" dirty="0"/>
              <a:t>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// Copy host memory to device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        cudaMemcpy(A_d, A_h, N*sizeof(float), cudaMemcpyHostToDevice);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        cudaMemcpy(B_d, B_h, N*sizeof(float), cudaMemcpyHostToDevice);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963930" algn="l"/>
              </a:tabLst>
            </a:pPr>
            <a:r>
              <a:rPr lang="en-US" altLang="zh-CN" sz="1265" dirty="0"/>
              <a:t>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// Run grid of N/256 blocks of 256 threads each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        int blocks = int(N‐0.5)/256 + 1;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        vec_add&lt;&lt;&lt;blocks, 256&gt;&gt;&gt; (A_d, B_d, C_d, N);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        // Copy back from device to host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        cudaMemcpy(C_h, C_d, N*sizeof(float), cudaMemcpyDeviceToHost);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        // Free device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        cudaFree(A_d);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        cudaFree(B_d);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        cudaFree(C_d);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817067" y="2156520"/>
            <a:ext cx="7706320" cy="857250"/>
          </a:xfrm>
          <a:custGeom>
            <a:avLst/>
            <a:gdLst>
              <a:gd name="connsiteX0" fmla="*/ 19050 w 10960100"/>
              <a:gd name="connsiteY0" fmla="*/ 19050 h 1219200"/>
              <a:gd name="connsiteX1" fmla="*/ 10941050 w 10960100"/>
              <a:gd name="connsiteY1" fmla="*/ 19050 h 1219200"/>
              <a:gd name="connsiteX2" fmla="*/ 10941050 w 10960100"/>
              <a:gd name="connsiteY2" fmla="*/ 1200150 h 1219200"/>
              <a:gd name="connsiteX3" fmla="*/ 19050 w 10960100"/>
              <a:gd name="connsiteY3" fmla="*/ 1200150 h 1219200"/>
              <a:gd name="connsiteX4" fmla="*/ 19050 w 10960100"/>
              <a:gd name="connsiteY4" fmla="*/ 19050 h 1219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60100" h="1219200">
                <a:moveTo>
                  <a:pt x="19050" y="19050"/>
                </a:moveTo>
                <a:lnTo>
                  <a:pt x="10941050" y="19050"/>
                </a:lnTo>
                <a:lnTo>
                  <a:pt x="10941050" y="1200150"/>
                </a:lnTo>
                <a:lnTo>
                  <a:pt x="19050" y="12001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8635008" y="6491883"/>
            <a:ext cx="1699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34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142876" y="723305"/>
            <a:ext cx="8443337" cy="553484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94640" algn="l"/>
                <a:tab pos="963930" algn="l"/>
                <a:tab pos="6205855" algn="l"/>
              </a:tabLst>
            </a:pPr>
            <a:r>
              <a:rPr lang="en-US" altLang="zh-CN" sz="1265" dirty="0"/>
              <a:t>	</a:t>
            </a:r>
            <a:r>
              <a:rPr lang="en-US" altLang="zh-CN" sz="267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CUDA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-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Vector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add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example</a:t>
            </a:r>
            <a:endParaRPr lang="en-US" altLang="zh-CN" sz="2670" dirty="0">
              <a:solidFill>
                <a:srgbClr val="000000"/>
              </a:solidFill>
              <a:latin typeface=".Hiragino Sans GB Interface" pitchFamily="18" charset="0"/>
              <a:cs typeface=".Hiragino Sans GB Interfac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3165"/>
              </a:lnSpc>
              <a:tabLst>
                <a:tab pos="294640" algn="l"/>
                <a:tab pos="963930" algn="l"/>
                <a:tab pos="6205855" algn="l"/>
              </a:tabLst>
            </a:pPr>
            <a:r>
              <a:rPr lang="en-US" altLang="zh-CN" sz="1265" dirty="0"/>
              <a:t>			</a:t>
            </a:r>
            <a:r>
              <a:rPr lang="en-US" altLang="zh-CN" sz="25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Copy</a:t>
            </a:r>
            <a:r>
              <a:rPr lang="en-US" altLang="zh-CN" sz="25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to</a:t>
            </a:r>
            <a:r>
              <a:rPr lang="en-US" altLang="zh-CN" sz="25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device</a:t>
            </a:r>
            <a:endParaRPr lang="en-US" altLang="zh-CN" sz="253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180"/>
              </a:lnSpc>
              <a:tabLst>
                <a:tab pos="294640" algn="l"/>
                <a:tab pos="963930" algn="l"/>
                <a:tab pos="6205855" algn="l"/>
              </a:tabLst>
            </a:pPr>
            <a:r>
              <a:rPr lang="en-US" altLang="zh-CN" sz="1265" dirty="0"/>
              <a:t>	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// Copy host memory to device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94640" algn="l"/>
                <a:tab pos="963930" algn="l"/>
                <a:tab pos="6205855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        cudaMemcpy(A_d, A_h, N*sizeof(float), cudaMemcpyHostToDevice);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94640" algn="l"/>
                <a:tab pos="963930" algn="l"/>
                <a:tab pos="6205855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        cudaMemcpy(B_d, B_h, N*sizeof(float), cudaMemcpyHostToDevice);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294640" algn="l"/>
                <a:tab pos="963930" algn="l"/>
                <a:tab pos="6205855" algn="l"/>
              </a:tabLst>
            </a:pPr>
            <a:r>
              <a:rPr lang="en-US" altLang="zh-CN" sz="1265" dirty="0"/>
              <a:t>	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// Run grid of N/256 blocks of 256 threads each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94640" algn="l"/>
                <a:tab pos="963930" algn="l"/>
                <a:tab pos="6205855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        int blocks = int(N‐0.5)/256 + 1;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94640" algn="l"/>
                <a:tab pos="963930" algn="l"/>
                <a:tab pos="6205855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        vec_add&lt;&lt;&lt;blocks, 256&gt;&gt;&gt; (A_d, B_d, C_d, N);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294640" algn="l"/>
                <a:tab pos="963930" algn="l"/>
                <a:tab pos="6205855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        // Copy back from device to host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94640" algn="l"/>
                <a:tab pos="963930" algn="l"/>
                <a:tab pos="6205855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        cudaMemcpy(C_h, C_d, N*sizeof(float), cudaMemcpyDeviceToHost);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760"/>
              </a:lnSpc>
              <a:tabLst>
                <a:tab pos="294640" algn="l"/>
                <a:tab pos="963930" algn="l"/>
                <a:tab pos="6205855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        // Free device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94640" algn="l"/>
                <a:tab pos="963930" algn="l"/>
                <a:tab pos="6205855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        cudaFree(A_d);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94640" algn="l"/>
                <a:tab pos="963930" algn="l"/>
                <a:tab pos="6205855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        cudaFree(B_d);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294640" algn="l"/>
                <a:tab pos="963930" algn="l"/>
                <a:tab pos="6205855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        cudaFree(C_d);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2602" y="2327582"/>
            <a:ext cx="7577484" cy="949018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817067" y="3120926"/>
            <a:ext cx="7706320" cy="857250"/>
          </a:xfrm>
          <a:custGeom>
            <a:avLst/>
            <a:gdLst>
              <a:gd name="connsiteX0" fmla="*/ 19050 w 10960100"/>
              <a:gd name="connsiteY0" fmla="*/ 19050 h 1219200"/>
              <a:gd name="connsiteX1" fmla="*/ 10941050 w 10960100"/>
              <a:gd name="connsiteY1" fmla="*/ 19050 h 1219200"/>
              <a:gd name="connsiteX2" fmla="*/ 10941050 w 10960100"/>
              <a:gd name="connsiteY2" fmla="*/ 1200150 h 1219200"/>
              <a:gd name="connsiteX3" fmla="*/ 19050 w 10960100"/>
              <a:gd name="connsiteY3" fmla="*/ 1200150 h 1219200"/>
              <a:gd name="connsiteX4" fmla="*/ 19050 w 10960100"/>
              <a:gd name="connsiteY4" fmla="*/ 19050 h 1219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60100" h="1219200">
                <a:moveTo>
                  <a:pt x="19050" y="19050"/>
                </a:moveTo>
                <a:lnTo>
                  <a:pt x="10941050" y="19050"/>
                </a:lnTo>
                <a:lnTo>
                  <a:pt x="10941050" y="1200150"/>
                </a:lnTo>
                <a:lnTo>
                  <a:pt x="19050" y="12001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437555" y="544711"/>
            <a:ext cx="4281621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</a:pP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CUDA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Vector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add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example</a:t>
            </a:r>
            <a:endParaRPr lang="en-US" altLang="zh-CN" sz="267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8635008" y="6491883"/>
            <a:ext cx="1699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34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42875" y="2286000"/>
            <a:ext cx="8180124" cy="15337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85"/>
              </a:lnSpc>
              <a:tabLst>
                <a:tab pos="963930" algn="l"/>
              </a:tabLst>
            </a:pPr>
            <a:r>
              <a:rPr lang="en-US" altLang="zh-CN" sz="1265" dirty="0"/>
              <a:t>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// Copy host memory to device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        cudaMemcpy(A_d, A_h, N*sizeof(float), cudaMemcpyHostToDevice);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        cudaMemcpy(B_d, B_h, N*sizeof(float), cudaMemcpyHostToDevice);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963930" algn="l"/>
              </a:tabLst>
            </a:pPr>
            <a:r>
              <a:rPr lang="en-US" altLang="zh-CN" sz="1265" dirty="0"/>
              <a:t>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// Run grid of N/256 blocks of 256 threads each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        int blocks = int(N‐0.5)/256 + 1;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42876" y="3759398"/>
            <a:ext cx="6022483" cy="7643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85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        vec_add&lt;&lt;&lt;blocks, 256&gt;&gt;&gt; (A_d, B_d, C_d, N);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        // Copy back from device to host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42875" y="4536282"/>
            <a:ext cx="8180124" cy="15337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85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        cudaMemcpy(C_h, C_d, N*sizeof(float), cudaMemcpyDeviceToHost);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        // Free device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        cudaFree(A_d);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        cudaFree(B_d);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        cudaFree(C_d);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6491883" y="3911204"/>
            <a:ext cx="2040046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55"/>
              </a:lnSpc>
            </a:pPr>
            <a:r>
              <a:rPr lang="en-US" altLang="zh-CN" sz="25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Launch</a:t>
            </a:r>
            <a:r>
              <a:rPr lang="en-US" altLang="zh-CN" sz="25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kernel</a:t>
            </a:r>
            <a:endParaRPr lang="en-US" altLang="zh-CN" sz="253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8525" y="3227508"/>
            <a:ext cx="7577484" cy="812712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817067" y="4031754"/>
            <a:ext cx="7706320" cy="857250"/>
          </a:xfrm>
          <a:custGeom>
            <a:avLst/>
            <a:gdLst>
              <a:gd name="connsiteX0" fmla="*/ 19050 w 10960100"/>
              <a:gd name="connsiteY0" fmla="*/ 19050 h 1219200"/>
              <a:gd name="connsiteX1" fmla="*/ 10941050 w 10960100"/>
              <a:gd name="connsiteY1" fmla="*/ 19050 h 1219200"/>
              <a:gd name="connsiteX2" fmla="*/ 10941050 w 10960100"/>
              <a:gd name="connsiteY2" fmla="*/ 1200150 h 1219200"/>
              <a:gd name="connsiteX3" fmla="*/ 19050 w 10960100"/>
              <a:gd name="connsiteY3" fmla="*/ 1200150 h 1219200"/>
              <a:gd name="connsiteX4" fmla="*/ 19050 w 10960100"/>
              <a:gd name="connsiteY4" fmla="*/ 19050 h 1219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60100" h="1219200">
                <a:moveTo>
                  <a:pt x="19050" y="19050"/>
                </a:moveTo>
                <a:lnTo>
                  <a:pt x="10941050" y="19050"/>
                </a:lnTo>
                <a:lnTo>
                  <a:pt x="10941050" y="1200150"/>
                </a:lnTo>
                <a:lnTo>
                  <a:pt x="19050" y="12001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437555" y="544711"/>
            <a:ext cx="3852080" cy="3941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</a:pPr>
            <a:r>
              <a:rPr lang="en-US" altLang="zh-CN" sz="267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CUDA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-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Vector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add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example</a:t>
            </a:r>
            <a:endParaRPr lang="en-US" altLang="zh-CN" sz="2670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8635008" y="6491883"/>
            <a:ext cx="1699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34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42875" y="2321719"/>
            <a:ext cx="8180124" cy="25468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85"/>
              </a:lnSpc>
              <a:tabLst>
                <a:tab pos="963930" algn="l"/>
              </a:tabLst>
            </a:pPr>
            <a:r>
              <a:rPr lang="en-US" altLang="zh-CN" sz="1265" dirty="0"/>
              <a:t>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// Copy host memory to device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        cudaMemcpy(A_d, A_h, N*sizeof(float), cudaMemcpyHostToDevice);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        cudaMemcpy(B_d, B_h, N*sizeof(float), cudaMemcpyHostToDevice);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963930" algn="l"/>
              </a:tabLst>
            </a:pPr>
            <a:r>
              <a:rPr lang="en-US" altLang="zh-CN" sz="1265" dirty="0"/>
              <a:t>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// Run grid of N/256 blocks of 256 threads each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        int blocks = int(N‐0.5)/256 + 1;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        vec_add&lt;&lt;&lt;blocks, 256&gt;&gt;&gt; (A_d, B_d, C_d, N);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        // Copy back from device to host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96393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        cudaMemcpy(C_h, C_d, N*sizeof(float), cudaMemcpyDeviceToHost);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42876" y="5018485"/>
            <a:ext cx="2519921" cy="103361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85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        // Free device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        cudaFree(A_d);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        cudaFree(B_d);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        cudaFree(C_d);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6188274" y="4822032"/>
            <a:ext cx="2649764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55"/>
              </a:lnSpc>
            </a:pPr>
            <a:r>
              <a:rPr lang="en-US" altLang="zh-CN" sz="25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Copy</a:t>
            </a:r>
            <a:r>
              <a:rPr lang="en-US" altLang="zh-CN" sz="25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back</a:t>
            </a:r>
            <a:r>
              <a:rPr lang="en-US" altLang="zh-CN" sz="25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to</a:t>
            </a:r>
            <a:r>
              <a:rPr lang="en-US" altLang="zh-CN" sz="25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host</a:t>
            </a:r>
            <a:endParaRPr lang="en-US" altLang="zh-CN" sz="253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98496" y="4212586"/>
            <a:ext cx="7577484" cy="655984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 GPU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782307" y="1288250"/>
            <a:ext cx="5232797" cy="4545211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95024" y="1329920"/>
            <a:ext cx="3125856" cy="48167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955"/>
              </a:lnSpc>
              <a:tabLst>
                <a:tab pos="187325" algn="l"/>
                <a:tab pos="26733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Graphics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market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is</a:t>
            </a:r>
            <a:endParaRPr lang="en-US" altLang="zh-CN" sz="2250" dirty="0">
              <a:solidFill>
                <a:srgbClr val="000000"/>
              </a:solidFill>
              <a:latin typeface=".Hiragino Sans GB Interface" pitchFamily="18" charset="0"/>
              <a:cs typeface=".Hiragino Sans GB Interface" pitchFamily="18" charset="0"/>
            </a:endParaRPr>
          </a:p>
          <a:p>
            <a:pPr>
              <a:lnSpc>
                <a:spcPts val="2600"/>
              </a:lnSpc>
              <a:tabLst>
                <a:tab pos="187325" algn="l"/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hungry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for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better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and</a:t>
            </a:r>
            <a:endParaRPr lang="en-US" altLang="zh-CN" sz="225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2670"/>
              </a:lnSpc>
              <a:tabLst>
                <a:tab pos="187325" algn="l"/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faster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rendering</a:t>
            </a:r>
            <a:endParaRPr lang="en-US" altLang="zh-CN" sz="225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70"/>
              </a:lnSpc>
              <a:tabLst>
                <a:tab pos="187325" algn="l"/>
                <a:tab pos="26733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Development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is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pushed</a:t>
            </a:r>
            <a:endParaRPr lang="en-US" altLang="zh-CN" sz="2250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  <a:p>
            <a:pPr>
              <a:lnSpc>
                <a:spcPts val="2600"/>
              </a:lnSpc>
              <a:tabLst>
                <a:tab pos="187325" algn="l"/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by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this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HUGE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industry</a:t>
            </a:r>
            <a:endParaRPr lang="en-US" altLang="zh-CN" sz="2250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187325" algn="l"/>
                <a:tab pos="267335" algn="l"/>
              </a:tabLst>
            </a:pPr>
            <a:r>
              <a:rPr lang="en-US" altLang="zh-CN" sz="1265" dirty="0"/>
              <a:t>	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High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Copperplate" pitchFamily="18" charset="0"/>
                <a:cs typeface="Copperplate" pitchFamily="18" charset="0"/>
              </a:rPr>
              <a:t>quality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product</a:t>
            </a:r>
            <a:endParaRPr lang="en-US" altLang="zh-CN" sz="2180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187325" algn="l"/>
                <a:tab pos="267335" algn="l"/>
              </a:tabLst>
            </a:pPr>
            <a:r>
              <a:rPr lang="en-US" altLang="zh-CN" sz="1265" dirty="0"/>
              <a:t>		</a:t>
            </a:r>
            <a:r>
              <a:rPr lang="en-US" altLang="zh-CN" sz="2180" dirty="0">
                <a:solidFill>
                  <a:srgbClr val="000000"/>
                </a:solidFill>
                <a:latin typeface="HanziPen TC" pitchFamily="18" charset="0"/>
                <a:cs typeface="HanziPen TC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MingLiU_HKSCS" pitchFamily="18" charset="0"/>
                <a:cs typeface="MingLiU_HKSCS" pitchFamily="18" charset="0"/>
              </a:rPr>
              <a:t>Cheap!</a:t>
            </a:r>
            <a:endParaRPr lang="en-US" altLang="zh-CN" sz="2180" dirty="0">
              <a:solidFill>
                <a:srgbClr val="000000"/>
              </a:solidFill>
              <a:latin typeface="MingLiU_HKSCS" pitchFamily="18" charset="0"/>
              <a:cs typeface="MingLiU_HKSC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70"/>
              </a:lnSpc>
              <a:tabLst>
                <a:tab pos="187325" algn="l"/>
                <a:tab pos="26733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Proven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Apple SD Gothic NeoI" pitchFamily="18" charset="0"/>
                <a:cs typeface=".Apple SD Gothic NeoI" pitchFamily="18" charset="0"/>
              </a:rPr>
              <a:t>to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a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real</a:t>
            </a:r>
            <a:endParaRPr lang="en-US" altLang="zh-CN" sz="2250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  <a:p>
            <a:pPr>
              <a:lnSpc>
                <a:spcPts val="2600"/>
              </a:lnSpc>
              <a:tabLst>
                <a:tab pos="187325" algn="l"/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25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alternative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for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scientific</a:t>
            </a:r>
            <a:endParaRPr lang="en-US" altLang="zh-CN" sz="2250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  <a:p>
            <a:pPr>
              <a:lnSpc>
                <a:spcPts val="2670"/>
              </a:lnSpc>
              <a:tabLst>
                <a:tab pos="187325" algn="l"/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25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applications</a:t>
            </a:r>
            <a:endParaRPr lang="en-US" altLang="zh-CN" sz="2250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5156251" y="5982476"/>
            <a:ext cx="2484911" cy="3282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en-US" altLang="zh-CN" sz="190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Top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500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list.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June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2011</a:t>
            </a:r>
            <a:endParaRPr lang="en-US" altLang="zh-CN" sz="190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817067" y="4915793"/>
            <a:ext cx="7706320" cy="1143000"/>
          </a:xfrm>
          <a:custGeom>
            <a:avLst/>
            <a:gdLst>
              <a:gd name="connsiteX0" fmla="*/ 19050 w 10960100"/>
              <a:gd name="connsiteY0" fmla="*/ 19050 h 1625600"/>
              <a:gd name="connsiteX1" fmla="*/ 10941050 w 10960100"/>
              <a:gd name="connsiteY1" fmla="*/ 19050 h 1625600"/>
              <a:gd name="connsiteX2" fmla="*/ 10941050 w 10960100"/>
              <a:gd name="connsiteY2" fmla="*/ 1606550 h 1625600"/>
              <a:gd name="connsiteX3" fmla="*/ 19050 w 10960100"/>
              <a:gd name="connsiteY3" fmla="*/ 1606550 h 1625600"/>
              <a:gd name="connsiteX4" fmla="*/ 19050 w 10960100"/>
              <a:gd name="connsiteY4" fmla="*/ 19050 h 1625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960100" h="1625600">
                <a:moveTo>
                  <a:pt x="19050" y="19050"/>
                </a:moveTo>
                <a:lnTo>
                  <a:pt x="10941050" y="19050"/>
                </a:lnTo>
                <a:lnTo>
                  <a:pt x="10941050" y="1606550"/>
                </a:lnTo>
                <a:lnTo>
                  <a:pt x="19050" y="1606550"/>
                </a:lnTo>
                <a:lnTo>
                  <a:pt x="19050" y="190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437555" y="544711"/>
            <a:ext cx="3852080" cy="3941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</a:pPr>
            <a:r>
              <a:rPr lang="en-US" altLang="zh-CN" sz="267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CUDA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-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Vector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add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example</a:t>
            </a:r>
            <a:endParaRPr lang="en-US" altLang="zh-CN" sz="2670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8635008" y="6491883"/>
            <a:ext cx="153888" cy="2020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34</a:t>
            </a:r>
            <a:endParaRPr lang="en-US" altLang="zh-CN" sz="1195" dirty="0">
              <a:solidFill>
                <a:srgbClr val="000000"/>
              </a:solidFill>
              <a:latin typeface=".Hiragino Sans GB Interface" pitchFamily="18" charset="0"/>
              <a:cs typeface=".Hiragino Sans GB Interface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42875" y="2384227"/>
            <a:ext cx="8180124" cy="42089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85"/>
              </a:lnSpc>
              <a:tabLst>
                <a:tab pos="963930" algn="l"/>
                <a:tab pos="6402070" algn="l"/>
              </a:tabLst>
            </a:pPr>
            <a:r>
              <a:rPr lang="en-US" altLang="zh-CN" sz="1265" dirty="0"/>
              <a:t>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// Copy host memory to device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963930" algn="l"/>
                <a:tab pos="640207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        cudaMemcpy(A_d, A_h, N*sizeof(float), cudaMemcpyHostToDevice);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963930" algn="l"/>
                <a:tab pos="640207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        cudaMemcpy(B_d, B_h, N*sizeof(float), cudaMemcpyHostToDevice);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963930" algn="l"/>
                <a:tab pos="6402070" algn="l"/>
              </a:tabLst>
            </a:pPr>
            <a:r>
              <a:rPr lang="en-US" altLang="zh-CN" sz="1265" dirty="0"/>
              <a:t>	</a:t>
            </a: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// Run grid of N/256 blocks of 256 threads each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963930" algn="l"/>
                <a:tab pos="640207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        int blocks = int(N‐0.5)/256 + 1;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963930" algn="l"/>
                <a:tab pos="640207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        vec_add&lt;&lt;&lt;blocks, 256&gt;&gt;&gt; (A_d, B_d, C_d, N);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963930" algn="l"/>
                <a:tab pos="640207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        // Copy back from device to host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963930" algn="l"/>
                <a:tab pos="640207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        cudaMemcpy(C_h, C_d, N*sizeof(float), cudaMemcpyDeviceToHost);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  <a:tabLst>
                <a:tab pos="963930" algn="l"/>
                <a:tab pos="640207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        // Free device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963930" algn="l"/>
                <a:tab pos="640207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        cudaFree(A_d);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963930" algn="l"/>
                <a:tab pos="640207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        cudaFree(B_d);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  <a:tabLst>
                <a:tab pos="963930" algn="l"/>
                <a:tab pos="6402070" algn="l"/>
              </a:tabLst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        cudaFree(C_d);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3305"/>
              </a:lnSpc>
              <a:tabLst>
                <a:tab pos="963930" algn="l"/>
                <a:tab pos="6402070" algn="l"/>
              </a:tabLst>
            </a:pPr>
            <a:r>
              <a:rPr lang="en-US" altLang="zh-CN" sz="1265" dirty="0"/>
              <a:t>		</a:t>
            </a:r>
            <a:r>
              <a:rPr lang="en-US" altLang="zh-CN" sz="25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Free</a:t>
            </a:r>
            <a:r>
              <a:rPr lang="en-US" altLang="zh-CN" sz="25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5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device</a:t>
            </a:r>
            <a:endParaRPr lang="en-US" altLang="zh-CN" sz="253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1867" y="5080936"/>
            <a:ext cx="2478533" cy="1142999"/>
          </a:xfrm>
          <a:prstGeom prst="rect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3250046" y="4286251"/>
            <a:ext cx="18219" cy="283963"/>
          </a:xfrm>
          <a:custGeom>
            <a:avLst/>
            <a:gdLst>
              <a:gd name="connsiteX0" fmla="*/ 12700 w 25911"/>
              <a:gd name="connsiteY0" fmla="*/ 391159 h 403859"/>
              <a:gd name="connsiteX1" fmla="*/ 12716 w 25911"/>
              <a:gd name="connsiteY1" fmla="*/ 378459 h 403859"/>
              <a:gd name="connsiteX2" fmla="*/ 13211 w 25911"/>
              <a:gd name="connsiteY2" fmla="*/ 12700 h 4038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911" h="403859">
                <a:moveTo>
                  <a:pt x="12700" y="391159"/>
                </a:moveTo>
                <a:lnTo>
                  <a:pt x="12716" y="378459"/>
                </a:lnTo>
                <a:lnTo>
                  <a:pt x="13211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3216154" y="4530865"/>
            <a:ext cx="85726" cy="85783"/>
          </a:xfrm>
          <a:custGeom>
            <a:avLst/>
            <a:gdLst>
              <a:gd name="connsiteX0" fmla="*/ 0 w 121921"/>
              <a:gd name="connsiteY0" fmla="*/ 0 h 122002"/>
              <a:gd name="connsiteX1" fmla="*/ 60794 w 121921"/>
              <a:gd name="connsiteY1" fmla="*/ 122002 h 122002"/>
              <a:gd name="connsiteX2" fmla="*/ 121921 w 121921"/>
              <a:gd name="connsiteY2" fmla="*/ 166 h 122002"/>
              <a:gd name="connsiteX3" fmla="*/ 60919 w 121921"/>
              <a:gd name="connsiteY3" fmla="*/ 30562 h 122002"/>
              <a:gd name="connsiteX4" fmla="*/ 0 w 121921"/>
              <a:gd name="connsiteY4" fmla="*/ 0 h 122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1" h="122002">
                <a:moveTo>
                  <a:pt x="0" y="0"/>
                </a:moveTo>
                <a:lnTo>
                  <a:pt x="60794" y="122002"/>
                </a:lnTo>
                <a:lnTo>
                  <a:pt x="121921" y="166"/>
                </a:lnTo>
                <a:lnTo>
                  <a:pt x="60919" y="30562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8" name="Freeform 3"/>
          <p:cNvSpPr/>
          <p:nvPr/>
        </p:nvSpPr>
        <p:spPr>
          <a:xfrm>
            <a:off x="3250481" y="5241727"/>
            <a:ext cx="18220" cy="283963"/>
          </a:xfrm>
          <a:custGeom>
            <a:avLst/>
            <a:gdLst>
              <a:gd name="connsiteX0" fmla="*/ 12700 w 25913"/>
              <a:gd name="connsiteY0" fmla="*/ 391159 h 403859"/>
              <a:gd name="connsiteX1" fmla="*/ 12717 w 25913"/>
              <a:gd name="connsiteY1" fmla="*/ 378459 h 403859"/>
              <a:gd name="connsiteX2" fmla="*/ 13213 w 25913"/>
              <a:gd name="connsiteY2" fmla="*/ 12700 h 4038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913" h="403859">
                <a:moveTo>
                  <a:pt x="12700" y="391159"/>
                </a:moveTo>
                <a:lnTo>
                  <a:pt x="12717" y="378459"/>
                </a:lnTo>
                <a:lnTo>
                  <a:pt x="13213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9" name="Freeform 3"/>
          <p:cNvSpPr/>
          <p:nvPr/>
        </p:nvSpPr>
        <p:spPr>
          <a:xfrm>
            <a:off x="3216590" y="5486341"/>
            <a:ext cx="85724" cy="85782"/>
          </a:xfrm>
          <a:custGeom>
            <a:avLst/>
            <a:gdLst>
              <a:gd name="connsiteX0" fmla="*/ 0 w 121919"/>
              <a:gd name="connsiteY0" fmla="*/ 0 h 122001"/>
              <a:gd name="connsiteX1" fmla="*/ 60794 w 121919"/>
              <a:gd name="connsiteY1" fmla="*/ 122001 h 122001"/>
              <a:gd name="connsiteX2" fmla="*/ 121919 w 121919"/>
              <a:gd name="connsiteY2" fmla="*/ 164 h 122001"/>
              <a:gd name="connsiteX3" fmla="*/ 60919 w 121919"/>
              <a:gd name="connsiteY3" fmla="*/ 30562 h 122001"/>
              <a:gd name="connsiteX4" fmla="*/ 0 w 121919"/>
              <a:gd name="connsiteY4" fmla="*/ 0 h 1220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" h="122001">
                <a:moveTo>
                  <a:pt x="0" y="0"/>
                </a:moveTo>
                <a:lnTo>
                  <a:pt x="60794" y="122001"/>
                </a:lnTo>
                <a:lnTo>
                  <a:pt x="121919" y="164"/>
                </a:lnTo>
                <a:lnTo>
                  <a:pt x="60919" y="30562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0" name="Freeform 3"/>
          <p:cNvSpPr/>
          <p:nvPr/>
        </p:nvSpPr>
        <p:spPr>
          <a:xfrm>
            <a:off x="3250481" y="5804297"/>
            <a:ext cx="18220" cy="283963"/>
          </a:xfrm>
          <a:custGeom>
            <a:avLst/>
            <a:gdLst>
              <a:gd name="connsiteX0" fmla="*/ 12700 w 25913"/>
              <a:gd name="connsiteY0" fmla="*/ 391159 h 403859"/>
              <a:gd name="connsiteX1" fmla="*/ 12717 w 25913"/>
              <a:gd name="connsiteY1" fmla="*/ 378459 h 403859"/>
              <a:gd name="connsiteX2" fmla="*/ 13213 w 25913"/>
              <a:gd name="connsiteY2" fmla="*/ 12700 h 4038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913" h="403859">
                <a:moveTo>
                  <a:pt x="12700" y="391159"/>
                </a:moveTo>
                <a:lnTo>
                  <a:pt x="12717" y="378459"/>
                </a:lnTo>
                <a:lnTo>
                  <a:pt x="13213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1" name="Freeform 3"/>
          <p:cNvSpPr/>
          <p:nvPr/>
        </p:nvSpPr>
        <p:spPr>
          <a:xfrm>
            <a:off x="3216590" y="6048912"/>
            <a:ext cx="85724" cy="85783"/>
          </a:xfrm>
          <a:custGeom>
            <a:avLst/>
            <a:gdLst>
              <a:gd name="connsiteX0" fmla="*/ 0 w 121919"/>
              <a:gd name="connsiteY0" fmla="*/ 0 h 122002"/>
              <a:gd name="connsiteX1" fmla="*/ 60794 w 121919"/>
              <a:gd name="connsiteY1" fmla="*/ 122002 h 122002"/>
              <a:gd name="connsiteX2" fmla="*/ 121919 w 121919"/>
              <a:gd name="connsiteY2" fmla="*/ 165 h 122002"/>
              <a:gd name="connsiteX3" fmla="*/ 60919 w 121919"/>
              <a:gd name="connsiteY3" fmla="*/ 30562 h 122002"/>
              <a:gd name="connsiteX4" fmla="*/ 0 w 121919"/>
              <a:gd name="connsiteY4" fmla="*/ 0 h 122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" h="122002">
                <a:moveTo>
                  <a:pt x="0" y="0"/>
                </a:moveTo>
                <a:lnTo>
                  <a:pt x="60794" y="122002"/>
                </a:lnTo>
                <a:lnTo>
                  <a:pt x="121919" y="165"/>
                </a:lnTo>
                <a:lnTo>
                  <a:pt x="60919" y="30562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2" name="Freeform 3"/>
          <p:cNvSpPr/>
          <p:nvPr/>
        </p:nvSpPr>
        <p:spPr>
          <a:xfrm>
            <a:off x="7765281" y="4286251"/>
            <a:ext cx="18219" cy="283963"/>
          </a:xfrm>
          <a:custGeom>
            <a:avLst/>
            <a:gdLst>
              <a:gd name="connsiteX0" fmla="*/ 12700 w 25911"/>
              <a:gd name="connsiteY0" fmla="*/ 391159 h 403859"/>
              <a:gd name="connsiteX1" fmla="*/ 12717 w 25911"/>
              <a:gd name="connsiteY1" fmla="*/ 378459 h 403859"/>
              <a:gd name="connsiteX2" fmla="*/ 13211 w 25911"/>
              <a:gd name="connsiteY2" fmla="*/ 12700 h 4038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911" h="403859">
                <a:moveTo>
                  <a:pt x="12700" y="391159"/>
                </a:moveTo>
                <a:lnTo>
                  <a:pt x="12717" y="378459"/>
                </a:lnTo>
                <a:lnTo>
                  <a:pt x="13211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3" name="Freeform 3"/>
          <p:cNvSpPr/>
          <p:nvPr/>
        </p:nvSpPr>
        <p:spPr>
          <a:xfrm>
            <a:off x="7731389" y="4530865"/>
            <a:ext cx="85724" cy="85783"/>
          </a:xfrm>
          <a:custGeom>
            <a:avLst/>
            <a:gdLst>
              <a:gd name="connsiteX0" fmla="*/ 0 w 121918"/>
              <a:gd name="connsiteY0" fmla="*/ 0 h 122002"/>
              <a:gd name="connsiteX1" fmla="*/ 60795 w 121918"/>
              <a:gd name="connsiteY1" fmla="*/ 122002 h 122002"/>
              <a:gd name="connsiteX2" fmla="*/ 121918 w 121918"/>
              <a:gd name="connsiteY2" fmla="*/ 166 h 122002"/>
              <a:gd name="connsiteX3" fmla="*/ 60917 w 121918"/>
              <a:gd name="connsiteY3" fmla="*/ 30562 h 122002"/>
              <a:gd name="connsiteX4" fmla="*/ 0 w 121918"/>
              <a:gd name="connsiteY4" fmla="*/ 0 h 122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8" h="122002">
                <a:moveTo>
                  <a:pt x="0" y="0"/>
                </a:moveTo>
                <a:lnTo>
                  <a:pt x="60795" y="122002"/>
                </a:lnTo>
                <a:lnTo>
                  <a:pt x="121918" y="166"/>
                </a:lnTo>
                <a:lnTo>
                  <a:pt x="60917" y="30562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4" name="Freeform 3"/>
          <p:cNvSpPr/>
          <p:nvPr/>
        </p:nvSpPr>
        <p:spPr>
          <a:xfrm>
            <a:off x="7765717" y="5241727"/>
            <a:ext cx="18219" cy="283963"/>
          </a:xfrm>
          <a:custGeom>
            <a:avLst/>
            <a:gdLst>
              <a:gd name="connsiteX0" fmla="*/ 12700 w 25912"/>
              <a:gd name="connsiteY0" fmla="*/ 391159 h 403859"/>
              <a:gd name="connsiteX1" fmla="*/ 12717 w 25912"/>
              <a:gd name="connsiteY1" fmla="*/ 378459 h 403859"/>
              <a:gd name="connsiteX2" fmla="*/ 13212 w 25912"/>
              <a:gd name="connsiteY2" fmla="*/ 12700 h 4038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912" h="403859">
                <a:moveTo>
                  <a:pt x="12700" y="391159"/>
                </a:moveTo>
                <a:lnTo>
                  <a:pt x="12717" y="378459"/>
                </a:lnTo>
                <a:lnTo>
                  <a:pt x="13212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5" name="Freeform 3"/>
          <p:cNvSpPr/>
          <p:nvPr/>
        </p:nvSpPr>
        <p:spPr>
          <a:xfrm>
            <a:off x="7731824" y="5486341"/>
            <a:ext cx="85725" cy="85782"/>
          </a:xfrm>
          <a:custGeom>
            <a:avLst/>
            <a:gdLst>
              <a:gd name="connsiteX0" fmla="*/ 0 w 121920"/>
              <a:gd name="connsiteY0" fmla="*/ 0 h 122001"/>
              <a:gd name="connsiteX1" fmla="*/ 60794 w 121920"/>
              <a:gd name="connsiteY1" fmla="*/ 122001 h 122001"/>
              <a:gd name="connsiteX2" fmla="*/ 121920 w 121920"/>
              <a:gd name="connsiteY2" fmla="*/ 164 h 122001"/>
              <a:gd name="connsiteX3" fmla="*/ 60919 w 121920"/>
              <a:gd name="connsiteY3" fmla="*/ 30562 h 122001"/>
              <a:gd name="connsiteX4" fmla="*/ 0 w 121920"/>
              <a:gd name="connsiteY4" fmla="*/ 0 h 1220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" h="122001">
                <a:moveTo>
                  <a:pt x="0" y="0"/>
                </a:moveTo>
                <a:lnTo>
                  <a:pt x="60794" y="122001"/>
                </a:lnTo>
                <a:lnTo>
                  <a:pt x="121920" y="164"/>
                </a:lnTo>
                <a:lnTo>
                  <a:pt x="60919" y="30562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6" name="Freeform 3"/>
          <p:cNvSpPr/>
          <p:nvPr/>
        </p:nvSpPr>
        <p:spPr>
          <a:xfrm>
            <a:off x="7765717" y="5804297"/>
            <a:ext cx="18219" cy="283963"/>
          </a:xfrm>
          <a:custGeom>
            <a:avLst/>
            <a:gdLst>
              <a:gd name="connsiteX0" fmla="*/ 12700 w 25912"/>
              <a:gd name="connsiteY0" fmla="*/ 391159 h 403859"/>
              <a:gd name="connsiteX1" fmla="*/ 12717 w 25912"/>
              <a:gd name="connsiteY1" fmla="*/ 378459 h 403859"/>
              <a:gd name="connsiteX2" fmla="*/ 13212 w 25912"/>
              <a:gd name="connsiteY2" fmla="*/ 12700 h 4038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912" h="403859">
                <a:moveTo>
                  <a:pt x="12700" y="391159"/>
                </a:moveTo>
                <a:lnTo>
                  <a:pt x="12717" y="378459"/>
                </a:lnTo>
                <a:lnTo>
                  <a:pt x="13212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7" name="Freeform 3"/>
          <p:cNvSpPr/>
          <p:nvPr/>
        </p:nvSpPr>
        <p:spPr>
          <a:xfrm>
            <a:off x="7731826" y="6048912"/>
            <a:ext cx="85724" cy="85783"/>
          </a:xfrm>
          <a:custGeom>
            <a:avLst/>
            <a:gdLst>
              <a:gd name="connsiteX0" fmla="*/ 0 w 121918"/>
              <a:gd name="connsiteY0" fmla="*/ 0 h 122003"/>
              <a:gd name="connsiteX1" fmla="*/ 60792 w 121918"/>
              <a:gd name="connsiteY1" fmla="*/ 122003 h 122003"/>
              <a:gd name="connsiteX2" fmla="*/ 121918 w 121918"/>
              <a:gd name="connsiteY2" fmla="*/ 166 h 122003"/>
              <a:gd name="connsiteX3" fmla="*/ 60917 w 121918"/>
              <a:gd name="connsiteY3" fmla="*/ 30563 h 122003"/>
              <a:gd name="connsiteX4" fmla="*/ 0 w 121918"/>
              <a:gd name="connsiteY4" fmla="*/ 0 h 1220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8" h="122003">
                <a:moveTo>
                  <a:pt x="0" y="0"/>
                </a:moveTo>
                <a:lnTo>
                  <a:pt x="60792" y="122003"/>
                </a:lnTo>
                <a:lnTo>
                  <a:pt x="121918" y="166"/>
                </a:lnTo>
                <a:lnTo>
                  <a:pt x="60917" y="30563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8" name="Freeform 3"/>
          <p:cNvSpPr/>
          <p:nvPr/>
        </p:nvSpPr>
        <p:spPr>
          <a:xfrm>
            <a:off x="4693469" y="4286251"/>
            <a:ext cx="18219" cy="283963"/>
          </a:xfrm>
          <a:custGeom>
            <a:avLst/>
            <a:gdLst>
              <a:gd name="connsiteX0" fmla="*/ 12700 w 25911"/>
              <a:gd name="connsiteY0" fmla="*/ 391159 h 403859"/>
              <a:gd name="connsiteX1" fmla="*/ 12717 w 25911"/>
              <a:gd name="connsiteY1" fmla="*/ 378459 h 403859"/>
              <a:gd name="connsiteX2" fmla="*/ 13211 w 25911"/>
              <a:gd name="connsiteY2" fmla="*/ 12700 h 4038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911" h="403859">
                <a:moveTo>
                  <a:pt x="12700" y="391159"/>
                </a:moveTo>
                <a:lnTo>
                  <a:pt x="12717" y="378459"/>
                </a:lnTo>
                <a:lnTo>
                  <a:pt x="13211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9" name="Freeform 3"/>
          <p:cNvSpPr/>
          <p:nvPr/>
        </p:nvSpPr>
        <p:spPr>
          <a:xfrm>
            <a:off x="4659577" y="4530865"/>
            <a:ext cx="85724" cy="85783"/>
          </a:xfrm>
          <a:custGeom>
            <a:avLst/>
            <a:gdLst>
              <a:gd name="connsiteX0" fmla="*/ 0 w 121918"/>
              <a:gd name="connsiteY0" fmla="*/ 0 h 122002"/>
              <a:gd name="connsiteX1" fmla="*/ 60795 w 121918"/>
              <a:gd name="connsiteY1" fmla="*/ 122002 h 122002"/>
              <a:gd name="connsiteX2" fmla="*/ 121918 w 121918"/>
              <a:gd name="connsiteY2" fmla="*/ 166 h 122002"/>
              <a:gd name="connsiteX3" fmla="*/ 60917 w 121918"/>
              <a:gd name="connsiteY3" fmla="*/ 30562 h 122002"/>
              <a:gd name="connsiteX4" fmla="*/ 0 w 121918"/>
              <a:gd name="connsiteY4" fmla="*/ 0 h 122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8" h="122002">
                <a:moveTo>
                  <a:pt x="0" y="0"/>
                </a:moveTo>
                <a:lnTo>
                  <a:pt x="60795" y="122002"/>
                </a:lnTo>
                <a:lnTo>
                  <a:pt x="121918" y="166"/>
                </a:lnTo>
                <a:lnTo>
                  <a:pt x="60917" y="30562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0" name="Freeform 3"/>
          <p:cNvSpPr/>
          <p:nvPr/>
        </p:nvSpPr>
        <p:spPr>
          <a:xfrm>
            <a:off x="4693903" y="5241727"/>
            <a:ext cx="18220" cy="283963"/>
          </a:xfrm>
          <a:custGeom>
            <a:avLst/>
            <a:gdLst>
              <a:gd name="connsiteX0" fmla="*/ 12700 w 25913"/>
              <a:gd name="connsiteY0" fmla="*/ 391159 h 403859"/>
              <a:gd name="connsiteX1" fmla="*/ 12717 w 25913"/>
              <a:gd name="connsiteY1" fmla="*/ 378459 h 403859"/>
              <a:gd name="connsiteX2" fmla="*/ 13213 w 25913"/>
              <a:gd name="connsiteY2" fmla="*/ 12700 h 4038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913" h="403859">
                <a:moveTo>
                  <a:pt x="12700" y="391159"/>
                </a:moveTo>
                <a:lnTo>
                  <a:pt x="12717" y="378459"/>
                </a:lnTo>
                <a:lnTo>
                  <a:pt x="13213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1" name="Freeform 3"/>
          <p:cNvSpPr/>
          <p:nvPr/>
        </p:nvSpPr>
        <p:spPr>
          <a:xfrm>
            <a:off x="4660012" y="5486341"/>
            <a:ext cx="85725" cy="85782"/>
          </a:xfrm>
          <a:custGeom>
            <a:avLst/>
            <a:gdLst>
              <a:gd name="connsiteX0" fmla="*/ 0 w 121920"/>
              <a:gd name="connsiteY0" fmla="*/ 0 h 122001"/>
              <a:gd name="connsiteX1" fmla="*/ 60794 w 121920"/>
              <a:gd name="connsiteY1" fmla="*/ 122001 h 122001"/>
              <a:gd name="connsiteX2" fmla="*/ 121920 w 121920"/>
              <a:gd name="connsiteY2" fmla="*/ 164 h 122001"/>
              <a:gd name="connsiteX3" fmla="*/ 60917 w 121920"/>
              <a:gd name="connsiteY3" fmla="*/ 30562 h 122001"/>
              <a:gd name="connsiteX4" fmla="*/ 0 w 121920"/>
              <a:gd name="connsiteY4" fmla="*/ 0 h 1220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20" h="122001">
                <a:moveTo>
                  <a:pt x="0" y="0"/>
                </a:moveTo>
                <a:lnTo>
                  <a:pt x="60794" y="122001"/>
                </a:lnTo>
                <a:lnTo>
                  <a:pt x="121920" y="164"/>
                </a:lnTo>
                <a:lnTo>
                  <a:pt x="60917" y="30562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2" name="Freeform 3"/>
          <p:cNvSpPr/>
          <p:nvPr/>
        </p:nvSpPr>
        <p:spPr>
          <a:xfrm>
            <a:off x="4693904" y="5804297"/>
            <a:ext cx="18219" cy="283963"/>
          </a:xfrm>
          <a:custGeom>
            <a:avLst/>
            <a:gdLst>
              <a:gd name="connsiteX0" fmla="*/ 12700 w 25912"/>
              <a:gd name="connsiteY0" fmla="*/ 391159 h 403859"/>
              <a:gd name="connsiteX1" fmla="*/ 12717 w 25912"/>
              <a:gd name="connsiteY1" fmla="*/ 378459 h 403859"/>
              <a:gd name="connsiteX2" fmla="*/ 13212 w 25912"/>
              <a:gd name="connsiteY2" fmla="*/ 12700 h 4038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912" h="403859">
                <a:moveTo>
                  <a:pt x="12700" y="391159"/>
                </a:moveTo>
                <a:lnTo>
                  <a:pt x="12717" y="378459"/>
                </a:lnTo>
                <a:lnTo>
                  <a:pt x="13212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3" name="Freeform 3"/>
          <p:cNvSpPr/>
          <p:nvPr/>
        </p:nvSpPr>
        <p:spPr>
          <a:xfrm>
            <a:off x="4660013" y="6048912"/>
            <a:ext cx="85724" cy="85783"/>
          </a:xfrm>
          <a:custGeom>
            <a:avLst/>
            <a:gdLst>
              <a:gd name="connsiteX0" fmla="*/ 0 w 121918"/>
              <a:gd name="connsiteY0" fmla="*/ 0 h 122003"/>
              <a:gd name="connsiteX1" fmla="*/ 60792 w 121918"/>
              <a:gd name="connsiteY1" fmla="*/ 122003 h 122003"/>
              <a:gd name="connsiteX2" fmla="*/ 121918 w 121918"/>
              <a:gd name="connsiteY2" fmla="*/ 166 h 122003"/>
              <a:gd name="connsiteX3" fmla="*/ 60917 w 121918"/>
              <a:gd name="connsiteY3" fmla="*/ 30563 h 122003"/>
              <a:gd name="connsiteX4" fmla="*/ 0 w 121918"/>
              <a:gd name="connsiteY4" fmla="*/ 0 h 1220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8" h="122003">
                <a:moveTo>
                  <a:pt x="0" y="0"/>
                </a:moveTo>
                <a:lnTo>
                  <a:pt x="60792" y="122003"/>
                </a:lnTo>
                <a:lnTo>
                  <a:pt x="121918" y="166"/>
                </a:lnTo>
                <a:lnTo>
                  <a:pt x="60917" y="30563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4" name="Freeform 3"/>
          <p:cNvSpPr/>
          <p:nvPr/>
        </p:nvSpPr>
        <p:spPr>
          <a:xfrm>
            <a:off x="773336" y="4286251"/>
            <a:ext cx="18219" cy="283963"/>
          </a:xfrm>
          <a:custGeom>
            <a:avLst/>
            <a:gdLst>
              <a:gd name="connsiteX0" fmla="*/ 12700 w 25912"/>
              <a:gd name="connsiteY0" fmla="*/ 391159 h 403859"/>
              <a:gd name="connsiteX1" fmla="*/ 12717 w 25912"/>
              <a:gd name="connsiteY1" fmla="*/ 378459 h 403859"/>
              <a:gd name="connsiteX2" fmla="*/ 13212 w 25912"/>
              <a:gd name="connsiteY2" fmla="*/ 12700 h 4038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912" h="403859">
                <a:moveTo>
                  <a:pt x="12700" y="391159"/>
                </a:moveTo>
                <a:lnTo>
                  <a:pt x="12717" y="378459"/>
                </a:lnTo>
                <a:lnTo>
                  <a:pt x="13212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5" name="Freeform 3"/>
          <p:cNvSpPr/>
          <p:nvPr/>
        </p:nvSpPr>
        <p:spPr>
          <a:xfrm>
            <a:off x="739444" y="4530865"/>
            <a:ext cx="85724" cy="85783"/>
          </a:xfrm>
          <a:custGeom>
            <a:avLst/>
            <a:gdLst>
              <a:gd name="connsiteX0" fmla="*/ 0 w 121919"/>
              <a:gd name="connsiteY0" fmla="*/ 0 h 122002"/>
              <a:gd name="connsiteX1" fmla="*/ 60794 w 121919"/>
              <a:gd name="connsiteY1" fmla="*/ 122002 h 122002"/>
              <a:gd name="connsiteX2" fmla="*/ 121919 w 121919"/>
              <a:gd name="connsiteY2" fmla="*/ 165 h 122002"/>
              <a:gd name="connsiteX3" fmla="*/ 60918 w 121919"/>
              <a:gd name="connsiteY3" fmla="*/ 30562 h 122002"/>
              <a:gd name="connsiteX4" fmla="*/ 0 w 121919"/>
              <a:gd name="connsiteY4" fmla="*/ 0 h 122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" h="122002">
                <a:moveTo>
                  <a:pt x="0" y="0"/>
                </a:moveTo>
                <a:lnTo>
                  <a:pt x="60794" y="122002"/>
                </a:lnTo>
                <a:lnTo>
                  <a:pt x="121919" y="165"/>
                </a:lnTo>
                <a:lnTo>
                  <a:pt x="60918" y="30562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6" name="Freeform 3"/>
          <p:cNvSpPr/>
          <p:nvPr/>
        </p:nvSpPr>
        <p:spPr>
          <a:xfrm>
            <a:off x="773771" y="5241727"/>
            <a:ext cx="18219" cy="283963"/>
          </a:xfrm>
          <a:custGeom>
            <a:avLst/>
            <a:gdLst>
              <a:gd name="connsiteX0" fmla="*/ 12700 w 25912"/>
              <a:gd name="connsiteY0" fmla="*/ 391159 h 403859"/>
              <a:gd name="connsiteX1" fmla="*/ 12717 w 25912"/>
              <a:gd name="connsiteY1" fmla="*/ 378459 h 403859"/>
              <a:gd name="connsiteX2" fmla="*/ 13212 w 25912"/>
              <a:gd name="connsiteY2" fmla="*/ 12700 h 4038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912" h="403859">
                <a:moveTo>
                  <a:pt x="12700" y="391159"/>
                </a:moveTo>
                <a:lnTo>
                  <a:pt x="12717" y="378459"/>
                </a:lnTo>
                <a:lnTo>
                  <a:pt x="13212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7" name="Freeform 3"/>
          <p:cNvSpPr/>
          <p:nvPr/>
        </p:nvSpPr>
        <p:spPr>
          <a:xfrm>
            <a:off x="739879" y="5486341"/>
            <a:ext cx="85724" cy="85782"/>
          </a:xfrm>
          <a:custGeom>
            <a:avLst/>
            <a:gdLst>
              <a:gd name="connsiteX0" fmla="*/ 0 w 121919"/>
              <a:gd name="connsiteY0" fmla="*/ 0 h 122001"/>
              <a:gd name="connsiteX1" fmla="*/ 60794 w 121919"/>
              <a:gd name="connsiteY1" fmla="*/ 122001 h 122001"/>
              <a:gd name="connsiteX2" fmla="*/ 121919 w 121919"/>
              <a:gd name="connsiteY2" fmla="*/ 164 h 122001"/>
              <a:gd name="connsiteX3" fmla="*/ 60918 w 121919"/>
              <a:gd name="connsiteY3" fmla="*/ 30562 h 122001"/>
              <a:gd name="connsiteX4" fmla="*/ 0 w 121919"/>
              <a:gd name="connsiteY4" fmla="*/ 0 h 1220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" h="122001">
                <a:moveTo>
                  <a:pt x="0" y="0"/>
                </a:moveTo>
                <a:lnTo>
                  <a:pt x="60794" y="122001"/>
                </a:lnTo>
                <a:lnTo>
                  <a:pt x="121919" y="164"/>
                </a:lnTo>
                <a:lnTo>
                  <a:pt x="60918" y="30562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8" name="Freeform 3"/>
          <p:cNvSpPr/>
          <p:nvPr/>
        </p:nvSpPr>
        <p:spPr>
          <a:xfrm>
            <a:off x="773771" y="5804297"/>
            <a:ext cx="18219" cy="283963"/>
          </a:xfrm>
          <a:custGeom>
            <a:avLst/>
            <a:gdLst>
              <a:gd name="connsiteX0" fmla="*/ 12700 w 25912"/>
              <a:gd name="connsiteY0" fmla="*/ 391159 h 403859"/>
              <a:gd name="connsiteX1" fmla="*/ 12717 w 25912"/>
              <a:gd name="connsiteY1" fmla="*/ 378459 h 403859"/>
              <a:gd name="connsiteX2" fmla="*/ 13212 w 25912"/>
              <a:gd name="connsiteY2" fmla="*/ 12700 h 4038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25912" h="403859">
                <a:moveTo>
                  <a:pt x="12700" y="391159"/>
                </a:moveTo>
                <a:lnTo>
                  <a:pt x="12717" y="378459"/>
                </a:lnTo>
                <a:lnTo>
                  <a:pt x="13212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9" name="Freeform 3"/>
          <p:cNvSpPr/>
          <p:nvPr/>
        </p:nvSpPr>
        <p:spPr>
          <a:xfrm>
            <a:off x="739879" y="6048912"/>
            <a:ext cx="85724" cy="85783"/>
          </a:xfrm>
          <a:custGeom>
            <a:avLst/>
            <a:gdLst>
              <a:gd name="connsiteX0" fmla="*/ 0 w 121919"/>
              <a:gd name="connsiteY0" fmla="*/ 0 h 122002"/>
              <a:gd name="connsiteX1" fmla="*/ 60794 w 121919"/>
              <a:gd name="connsiteY1" fmla="*/ 122002 h 122002"/>
              <a:gd name="connsiteX2" fmla="*/ 121919 w 121919"/>
              <a:gd name="connsiteY2" fmla="*/ 165 h 122002"/>
              <a:gd name="connsiteX3" fmla="*/ 60918 w 121919"/>
              <a:gd name="connsiteY3" fmla="*/ 30562 h 122002"/>
              <a:gd name="connsiteX4" fmla="*/ 0 w 121919"/>
              <a:gd name="connsiteY4" fmla="*/ 0 h 122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1919" h="122002">
                <a:moveTo>
                  <a:pt x="0" y="0"/>
                </a:moveTo>
                <a:lnTo>
                  <a:pt x="60794" y="122002"/>
                </a:lnTo>
                <a:lnTo>
                  <a:pt x="121919" y="165"/>
                </a:lnTo>
                <a:lnTo>
                  <a:pt x="60918" y="30562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0" name="Freeform 3"/>
          <p:cNvSpPr/>
          <p:nvPr/>
        </p:nvSpPr>
        <p:spPr>
          <a:xfrm>
            <a:off x="1400218" y="3946922"/>
            <a:ext cx="35719" cy="2617487"/>
          </a:xfrm>
          <a:custGeom>
            <a:avLst/>
            <a:gdLst>
              <a:gd name="connsiteX0" fmla="*/ 15177 w 50800"/>
              <a:gd name="connsiteY0" fmla="*/ 12700 h 3722648"/>
              <a:gd name="connsiteX1" fmla="*/ 12700 w 50800"/>
              <a:gd name="connsiteY1" fmla="*/ 3709948 h 37226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3722648">
                <a:moveTo>
                  <a:pt x="15177" y="12700"/>
                </a:moveTo>
                <a:lnTo>
                  <a:pt x="12700" y="370994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1" name="Freeform 3"/>
          <p:cNvSpPr/>
          <p:nvPr/>
        </p:nvSpPr>
        <p:spPr>
          <a:xfrm>
            <a:off x="2616398" y="3946922"/>
            <a:ext cx="35719" cy="2617487"/>
          </a:xfrm>
          <a:custGeom>
            <a:avLst/>
            <a:gdLst>
              <a:gd name="connsiteX0" fmla="*/ 15177 w 50800"/>
              <a:gd name="connsiteY0" fmla="*/ 12700 h 3722648"/>
              <a:gd name="connsiteX1" fmla="*/ 12700 w 50800"/>
              <a:gd name="connsiteY1" fmla="*/ 3709948 h 37226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3722648">
                <a:moveTo>
                  <a:pt x="15177" y="12700"/>
                </a:moveTo>
                <a:lnTo>
                  <a:pt x="12700" y="370994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2" name="Freeform 3"/>
          <p:cNvSpPr/>
          <p:nvPr/>
        </p:nvSpPr>
        <p:spPr>
          <a:xfrm>
            <a:off x="3866555" y="3946922"/>
            <a:ext cx="35719" cy="2617487"/>
          </a:xfrm>
          <a:custGeom>
            <a:avLst/>
            <a:gdLst>
              <a:gd name="connsiteX0" fmla="*/ 15177 w 50800"/>
              <a:gd name="connsiteY0" fmla="*/ 12700 h 3722648"/>
              <a:gd name="connsiteX1" fmla="*/ 12700 w 50800"/>
              <a:gd name="connsiteY1" fmla="*/ 3709948 h 37226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3722648">
                <a:moveTo>
                  <a:pt x="15177" y="12700"/>
                </a:moveTo>
                <a:lnTo>
                  <a:pt x="12700" y="370994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3" name="Freeform 3"/>
          <p:cNvSpPr/>
          <p:nvPr/>
        </p:nvSpPr>
        <p:spPr>
          <a:xfrm>
            <a:off x="5464969" y="3946922"/>
            <a:ext cx="35719" cy="2617487"/>
          </a:xfrm>
          <a:custGeom>
            <a:avLst/>
            <a:gdLst>
              <a:gd name="connsiteX0" fmla="*/ 15178 w 50800"/>
              <a:gd name="connsiteY0" fmla="*/ 12700 h 3722648"/>
              <a:gd name="connsiteX1" fmla="*/ 12700 w 50800"/>
              <a:gd name="connsiteY1" fmla="*/ 3709948 h 37226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3722648">
                <a:moveTo>
                  <a:pt x="15178" y="12700"/>
                </a:moveTo>
                <a:lnTo>
                  <a:pt x="12700" y="370994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4" name="Freeform 3"/>
          <p:cNvSpPr/>
          <p:nvPr/>
        </p:nvSpPr>
        <p:spPr>
          <a:xfrm>
            <a:off x="6947297" y="3946922"/>
            <a:ext cx="35719" cy="2617487"/>
          </a:xfrm>
          <a:custGeom>
            <a:avLst/>
            <a:gdLst>
              <a:gd name="connsiteX0" fmla="*/ 15178 w 50800"/>
              <a:gd name="connsiteY0" fmla="*/ 12700 h 3722648"/>
              <a:gd name="connsiteX1" fmla="*/ 12700 w 50800"/>
              <a:gd name="connsiteY1" fmla="*/ 3709948 h 37226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50800" h="3722648">
                <a:moveTo>
                  <a:pt x="15178" y="12700"/>
                </a:moveTo>
                <a:lnTo>
                  <a:pt x="12700" y="370994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5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437555" y="544711"/>
            <a:ext cx="4281621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</a:pP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CUDA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Vector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add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example</a:t>
            </a:r>
            <a:endParaRPr lang="en-US" altLang="zh-CN" sz="267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36" name="TextBox 1"/>
          <p:cNvSpPr txBox="1"/>
          <p:nvPr/>
        </p:nvSpPr>
        <p:spPr>
          <a:xfrm>
            <a:off x="8643937" y="6491883"/>
            <a:ext cx="153888" cy="2020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35</a:t>
            </a:r>
            <a:endParaRPr lang="en-US" altLang="zh-CN" sz="1195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</p:txBody>
      </p:sp>
      <p:sp>
        <p:nvSpPr>
          <p:cNvPr id="37" name="TextBox 1"/>
          <p:cNvSpPr txBox="1"/>
          <p:nvPr/>
        </p:nvSpPr>
        <p:spPr>
          <a:xfrm>
            <a:off x="35719" y="1687711"/>
            <a:ext cx="7231147" cy="230319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85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__global__ void  vec_add (float *A, float *B, float *C, int N)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        // Using 1D threadID and block ID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        int i = threadIdx.x + blockDim.x*blockIdx.x;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183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        if (i&gt;=N) {return;}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        C[i] = A[i] + B[i];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1970"/>
              </a:lnSpc>
            </a:pPr>
            <a:r>
              <a:rPr lang="en-US" altLang="zh-CN" sz="1685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CN" sz="1685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8" name="TextBox 1"/>
          <p:cNvSpPr txBox="1"/>
          <p:nvPr/>
        </p:nvSpPr>
        <p:spPr>
          <a:xfrm>
            <a:off x="2759274" y="4089797"/>
            <a:ext cx="1051698" cy="2395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90"/>
              </a:lnSpc>
              <a:tabLst>
                <a:tab pos="44450" algn="l"/>
                <a:tab pos="80010" algn="l"/>
                <a:tab pos="187325" algn="l"/>
              </a:tabLst>
            </a:pPr>
            <a:r>
              <a:rPr lang="en-US" altLang="zh-CN" sz="1265" dirty="0"/>
              <a:t>	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Thread</a:t>
            </a:r>
            <a:r>
              <a:rPr lang="en-US" altLang="zh-CN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i</a:t>
            </a:r>
            <a:endParaRPr lang="en-US" altLang="zh-CN" sz="204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810"/>
              </a:lnSpc>
              <a:tabLst>
                <a:tab pos="44450" algn="l"/>
                <a:tab pos="80010" algn="l"/>
                <a:tab pos="187325" algn="l"/>
              </a:tabLst>
            </a:pPr>
            <a:r>
              <a:rPr lang="en-US" altLang="zh-CN" sz="1265" dirty="0"/>
              <a:t>			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Fetch</a:t>
            </a:r>
            <a:endParaRPr lang="en-US" altLang="zh-CN" sz="204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2460"/>
              </a:lnSpc>
              <a:tabLst>
                <a:tab pos="44450" algn="l"/>
                <a:tab pos="80010" algn="l"/>
                <a:tab pos="187325" algn="l"/>
              </a:tabLst>
            </a:pPr>
            <a:r>
              <a:rPr lang="en-US" altLang="zh-CN" sz="1265" dirty="0"/>
              <a:t>		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A[i],</a:t>
            </a:r>
            <a:r>
              <a:rPr lang="en-US" altLang="zh-CN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B[i]</a:t>
            </a:r>
            <a:endParaRPr lang="en-US" altLang="zh-CN" sz="204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3025"/>
              </a:lnSpc>
              <a:tabLst>
                <a:tab pos="44450" algn="l"/>
                <a:tab pos="80010" algn="l"/>
                <a:tab pos="187325" algn="l"/>
              </a:tabLst>
            </a:pPr>
            <a:r>
              <a:rPr lang="en-US" altLang="zh-CN" sz="1265" dirty="0"/>
              <a:t>	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Operate</a:t>
            </a:r>
            <a:endParaRPr lang="en-US" altLang="zh-CN" sz="204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3025"/>
              </a:lnSpc>
              <a:tabLst>
                <a:tab pos="44450" algn="l"/>
                <a:tab pos="80010" algn="l"/>
                <a:tab pos="187325" algn="l"/>
              </a:tabLst>
            </a:pP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Write</a:t>
            </a:r>
            <a:r>
              <a:rPr lang="en-US" altLang="zh-CN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C[i]</a:t>
            </a:r>
            <a:endParaRPr lang="en-US" altLang="zh-CN" sz="204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39" name="TextBox 1"/>
          <p:cNvSpPr txBox="1"/>
          <p:nvPr/>
        </p:nvSpPr>
        <p:spPr>
          <a:xfrm>
            <a:off x="6983016" y="4089797"/>
            <a:ext cx="1628651" cy="2395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90"/>
              </a:lnSpc>
              <a:tabLst>
                <a:tab pos="151765" algn="l"/>
                <a:tab pos="160655" algn="l"/>
                <a:tab pos="330200" algn="l"/>
                <a:tab pos="473075" algn="l"/>
              </a:tabLst>
            </a:pPr>
            <a:r>
              <a:rPr lang="en-US" altLang="zh-CN" sz="1265" dirty="0"/>
              <a:t>	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Thread</a:t>
            </a:r>
            <a:r>
              <a:rPr lang="en-US" altLang="zh-CN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N-1</a:t>
            </a:r>
            <a:endParaRPr lang="en-US" altLang="zh-CN" sz="204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810"/>
              </a:lnSpc>
              <a:tabLst>
                <a:tab pos="151765" algn="l"/>
                <a:tab pos="160655" algn="l"/>
                <a:tab pos="330200" algn="l"/>
                <a:tab pos="473075" algn="l"/>
              </a:tabLst>
            </a:pPr>
            <a:r>
              <a:rPr lang="en-US" altLang="zh-CN" sz="1265" dirty="0"/>
              <a:t>				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Fetch</a:t>
            </a:r>
            <a:endParaRPr lang="en-US" altLang="zh-CN" sz="204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2460"/>
              </a:lnSpc>
              <a:tabLst>
                <a:tab pos="151765" algn="l"/>
                <a:tab pos="160655" algn="l"/>
                <a:tab pos="330200" algn="l"/>
                <a:tab pos="473075" algn="l"/>
              </a:tabLst>
            </a:pP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A[N-1],</a:t>
            </a:r>
            <a:r>
              <a:rPr lang="en-US" altLang="zh-CN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B[N-1]</a:t>
            </a:r>
            <a:endParaRPr lang="en-US" altLang="zh-CN" sz="204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3025"/>
              </a:lnSpc>
              <a:tabLst>
                <a:tab pos="151765" algn="l"/>
                <a:tab pos="160655" algn="l"/>
                <a:tab pos="330200" algn="l"/>
                <a:tab pos="473075" algn="l"/>
              </a:tabLst>
            </a:pPr>
            <a:r>
              <a:rPr lang="en-US" altLang="zh-CN" sz="1265" dirty="0"/>
              <a:t>			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Operate</a:t>
            </a:r>
            <a:endParaRPr lang="en-US" altLang="zh-CN" sz="204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3025"/>
              </a:lnSpc>
              <a:tabLst>
                <a:tab pos="151765" algn="l"/>
                <a:tab pos="160655" algn="l"/>
                <a:tab pos="330200" algn="l"/>
                <a:tab pos="473075" algn="l"/>
              </a:tabLst>
            </a:pPr>
            <a:r>
              <a:rPr lang="en-US" altLang="zh-CN" sz="1265" dirty="0"/>
              <a:t>		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Write</a:t>
            </a:r>
            <a:r>
              <a:rPr lang="en-US" altLang="zh-CN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C[N-1]</a:t>
            </a:r>
            <a:endParaRPr lang="en-US" altLang="zh-CN" sz="204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40" name="TextBox 1"/>
          <p:cNvSpPr txBox="1"/>
          <p:nvPr/>
        </p:nvSpPr>
        <p:spPr>
          <a:xfrm>
            <a:off x="3982641" y="4089797"/>
            <a:ext cx="1477969" cy="2395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90"/>
              </a:lnSpc>
              <a:tabLst>
                <a:tab pos="88900" algn="l"/>
                <a:tab pos="115570" algn="l"/>
                <a:tab pos="258445" algn="l"/>
                <a:tab pos="401320" algn="l"/>
              </a:tabLst>
            </a:pPr>
            <a:r>
              <a:rPr lang="en-US" altLang="zh-CN" sz="1265" dirty="0"/>
              <a:t>		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Thread</a:t>
            </a:r>
            <a:r>
              <a:rPr lang="en-US" altLang="zh-CN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i+1</a:t>
            </a:r>
            <a:endParaRPr lang="en-US" altLang="zh-CN" sz="204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810"/>
              </a:lnSpc>
              <a:tabLst>
                <a:tab pos="88900" algn="l"/>
                <a:tab pos="115570" algn="l"/>
                <a:tab pos="258445" algn="l"/>
                <a:tab pos="401320" algn="l"/>
              </a:tabLst>
            </a:pPr>
            <a:r>
              <a:rPr lang="en-US" altLang="zh-CN" sz="1265" dirty="0"/>
              <a:t>				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Fetch</a:t>
            </a:r>
            <a:endParaRPr lang="en-US" altLang="zh-CN" sz="204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2460"/>
              </a:lnSpc>
              <a:tabLst>
                <a:tab pos="88900" algn="l"/>
                <a:tab pos="115570" algn="l"/>
                <a:tab pos="258445" algn="l"/>
                <a:tab pos="401320" algn="l"/>
              </a:tabLst>
            </a:pP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A[i+1],</a:t>
            </a:r>
            <a:r>
              <a:rPr lang="en-US" altLang="zh-CN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B[i+1]</a:t>
            </a:r>
            <a:endParaRPr lang="en-US" altLang="zh-CN" sz="204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3025"/>
              </a:lnSpc>
              <a:tabLst>
                <a:tab pos="88900" algn="l"/>
                <a:tab pos="115570" algn="l"/>
                <a:tab pos="258445" algn="l"/>
                <a:tab pos="401320" algn="l"/>
              </a:tabLst>
            </a:pPr>
            <a:r>
              <a:rPr lang="en-US" altLang="zh-CN" sz="1265" dirty="0"/>
              <a:t>			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Operate</a:t>
            </a:r>
            <a:endParaRPr lang="en-US" altLang="zh-CN" sz="204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3025"/>
              </a:lnSpc>
              <a:tabLst>
                <a:tab pos="88900" algn="l"/>
                <a:tab pos="115570" algn="l"/>
                <a:tab pos="258445" algn="l"/>
                <a:tab pos="401320" algn="l"/>
              </a:tabLst>
            </a:pPr>
            <a:r>
              <a:rPr lang="en-US" altLang="zh-CN" sz="1265" dirty="0"/>
              <a:t>	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Write</a:t>
            </a:r>
            <a:r>
              <a:rPr lang="en-US" altLang="zh-CN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C[i+1]</a:t>
            </a:r>
            <a:endParaRPr lang="en-US" altLang="zh-CN" sz="204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232172" y="4089797"/>
            <a:ext cx="1139864" cy="239578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90"/>
              </a:lnSpc>
              <a:tabLst>
                <a:tab pos="35560" algn="l"/>
                <a:tab pos="53340" algn="l"/>
                <a:tab pos="88900" algn="l"/>
                <a:tab pos="231775" algn="l"/>
              </a:tabLst>
            </a:pPr>
            <a:r>
              <a:rPr lang="en-US" altLang="zh-CN" sz="1265" dirty="0"/>
              <a:t>		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Thread</a:t>
            </a:r>
            <a:r>
              <a:rPr lang="en-US" altLang="zh-CN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0</a:t>
            </a:r>
            <a:endParaRPr lang="en-US" altLang="zh-CN" sz="204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810"/>
              </a:lnSpc>
              <a:tabLst>
                <a:tab pos="35560" algn="l"/>
                <a:tab pos="53340" algn="l"/>
                <a:tab pos="88900" algn="l"/>
                <a:tab pos="231775" algn="l"/>
              </a:tabLst>
            </a:pPr>
            <a:r>
              <a:rPr lang="en-US" altLang="zh-CN" sz="1265" dirty="0"/>
              <a:t>				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Fetch</a:t>
            </a:r>
            <a:endParaRPr lang="en-US" altLang="zh-CN" sz="204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2460"/>
              </a:lnSpc>
              <a:tabLst>
                <a:tab pos="35560" algn="l"/>
                <a:tab pos="53340" algn="l"/>
                <a:tab pos="88900" algn="l"/>
                <a:tab pos="231775" algn="l"/>
              </a:tabLst>
            </a:pPr>
            <a:r>
              <a:rPr lang="en-US" altLang="zh-CN" sz="1265" dirty="0"/>
              <a:t>	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A[0],</a:t>
            </a:r>
            <a:r>
              <a:rPr lang="en-US" altLang="zh-CN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B[0]</a:t>
            </a:r>
            <a:endParaRPr lang="en-US" altLang="zh-CN" sz="204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3025"/>
              </a:lnSpc>
              <a:tabLst>
                <a:tab pos="35560" algn="l"/>
                <a:tab pos="53340" algn="l"/>
                <a:tab pos="88900" algn="l"/>
                <a:tab pos="231775" algn="l"/>
              </a:tabLst>
            </a:pPr>
            <a:r>
              <a:rPr lang="en-US" altLang="zh-CN" sz="1265" dirty="0"/>
              <a:t>			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Operate</a:t>
            </a:r>
            <a:endParaRPr lang="en-US" altLang="zh-CN" sz="204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3025"/>
              </a:lnSpc>
              <a:tabLst>
                <a:tab pos="35560" algn="l"/>
                <a:tab pos="53340" algn="l"/>
                <a:tab pos="88900" algn="l"/>
                <a:tab pos="231775" algn="l"/>
              </a:tabLst>
            </a:pP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Write</a:t>
            </a:r>
            <a:r>
              <a:rPr lang="en-US" altLang="zh-CN" sz="20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4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C[0]</a:t>
            </a:r>
            <a:endParaRPr lang="en-US" altLang="zh-CN" sz="204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42" name="TextBox 1"/>
          <p:cNvSpPr txBox="1"/>
          <p:nvPr/>
        </p:nvSpPr>
        <p:spPr>
          <a:xfrm>
            <a:off x="1821657" y="4830961"/>
            <a:ext cx="317395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45"/>
              </a:lnSpc>
            </a:pPr>
            <a:r>
              <a:rPr lang="en-US" altLang="zh-CN" sz="295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...</a:t>
            </a:r>
            <a:endParaRPr lang="en-US" altLang="zh-CN" sz="295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43" name="TextBox 1"/>
          <p:cNvSpPr txBox="1"/>
          <p:nvPr/>
        </p:nvSpPr>
        <p:spPr>
          <a:xfrm>
            <a:off x="6081118" y="4830961"/>
            <a:ext cx="317395" cy="4821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445"/>
              </a:lnSpc>
            </a:pPr>
            <a:r>
              <a:rPr lang="en-US" altLang="zh-CN" sz="295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...</a:t>
            </a:r>
            <a:endParaRPr lang="en-US" altLang="zh-CN" sz="295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98789" y="2857500"/>
            <a:ext cx="2678906" cy="270569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37555" y="723305"/>
            <a:ext cx="4038285" cy="535531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CUDA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keep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in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mind</a:t>
            </a:r>
            <a:endParaRPr lang="en-US" altLang="zh-CN" sz="267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955"/>
              </a:lnSpc>
              <a:tabLst>
                <a:tab pos="26733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Keep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executions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simple</a:t>
            </a:r>
            <a:endParaRPr lang="en-US" altLang="zh-CN" sz="2250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Leave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tough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things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CPU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Performance:</a:t>
            </a:r>
            <a:endParaRPr lang="en-US" altLang="zh-CN" sz="225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Load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balance</a:t>
            </a:r>
            <a:endParaRPr lang="en-US" altLang="zh-CN" sz="2180" dirty="0">
              <a:solidFill>
                <a:srgbClr val="000000"/>
              </a:solidFill>
              <a:latin typeface=".Hiragino Sans GB Interface" pitchFamily="18" charset="0"/>
              <a:cs typeface=".Hiragino Sans GB Interfac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Data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parallelism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Avoid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conflicts</a:t>
            </a:r>
            <a:endParaRPr lang="en-US" altLang="zh-CN" sz="2180" dirty="0">
              <a:solidFill>
                <a:srgbClr val="000000"/>
              </a:solidFill>
              <a:latin typeface=".Hiragino Sans GB Interface" pitchFamily="18" charset="0"/>
              <a:cs typeface=".Hiragino Sans GB Interfac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Keep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GPU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busy!</a:t>
            </a:r>
            <a:endParaRPr lang="en-US" altLang="zh-CN" sz="2180" dirty="0">
              <a:solidFill>
                <a:srgbClr val="000000"/>
              </a:solidFill>
              <a:latin typeface=".Hiragino Sans GB Interface" pitchFamily="18" charset="0"/>
              <a:cs typeface=".Hiragino Sans GB Interfac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How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fast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can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go?</a:t>
            </a:r>
            <a:endParaRPr lang="en-US" altLang="zh-CN" sz="225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643937" y="6491883"/>
            <a:ext cx="1699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36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911328" y="1143000"/>
            <a:ext cx="4107656" cy="1750219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98852" y="3000375"/>
            <a:ext cx="3446859" cy="2437805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37555" y="750094"/>
            <a:ext cx="4837543" cy="60734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  <a:tab pos="45529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CUDA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keep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mind</a:t>
            </a:r>
            <a:endParaRPr lang="en-US" altLang="zh-CN" sz="267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955"/>
              </a:lnSpc>
              <a:tabLst>
                <a:tab pos="267335" algn="l"/>
                <a:tab pos="45529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Load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balance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All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should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do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same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amount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70"/>
              </a:lnSpc>
              <a:tabLst>
                <a:tab pos="267335" algn="l"/>
                <a:tab pos="45529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Parallelism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(Massive)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Arrange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your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algorithm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so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parallel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friendly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Look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regularity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70"/>
              </a:lnSpc>
              <a:tabLst>
                <a:tab pos="267335" algn="l"/>
                <a:tab pos="45529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Avoid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conflicts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access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conflicts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will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serialize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your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applications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give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wrong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answers!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8652867" y="6491883"/>
            <a:ext cx="153888" cy="2020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37</a:t>
            </a:r>
            <a:endParaRPr lang="en-US" altLang="zh-CN" sz="1195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-4465" y="304800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313164" y="3982641"/>
            <a:ext cx="3670102" cy="2875359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75047" y="723305"/>
            <a:ext cx="6005170" cy="5329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62230" algn="l"/>
                <a:tab pos="267335" algn="l"/>
                <a:tab pos="446405" algn="l"/>
                <a:tab pos="455295" algn="l"/>
                <a:tab pos="633730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CUDA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keep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mind</a:t>
            </a:r>
            <a:endParaRPr lang="en-US" altLang="zh-CN" sz="267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885"/>
              </a:lnSpc>
              <a:tabLst>
                <a:tab pos="62230" algn="l"/>
                <a:tab pos="267335" algn="l"/>
                <a:tab pos="446405" algn="l"/>
                <a:tab pos="455295" algn="l"/>
                <a:tab pos="633730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Keep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GPU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busy!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62230" algn="l"/>
                <a:tab pos="267335" algn="l"/>
                <a:tab pos="446405" algn="l"/>
                <a:tab pos="455295" algn="l"/>
                <a:tab pos="633730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High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peak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compute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throughput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compared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62230" algn="l"/>
                <a:tab pos="267335" algn="l"/>
                <a:tab pos="446405" algn="l"/>
                <a:tab pos="455295" algn="l"/>
                <a:tab pos="633730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	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bandwidth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62230" algn="l"/>
                <a:tab pos="267335" algn="l"/>
                <a:tab pos="446405" algn="l"/>
                <a:tab pos="455295" algn="l"/>
                <a:tab pos="633730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Fermi: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3165"/>
              </a:lnSpc>
              <a:tabLst>
                <a:tab pos="62230" algn="l"/>
                <a:tab pos="267335" algn="l"/>
                <a:tab pos="446405" algn="l"/>
                <a:tab pos="455295" algn="l"/>
                <a:tab pos="633730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	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1TFLOP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peak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throughput,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144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GB/s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peak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off</a:t>
            </a:r>
            <a:endParaRPr lang="en-US" altLang="zh-CN" sz="2110" dirty="0">
              <a:solidFill>
                <a:srgbClr val="5D5D5D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62230" algn="l"/>
                <a:tab pos="267335" algn="l"/>
                <a:tab pos="446405" algn="l"/>
                <a:tab pos="455295" algn="l"/>
                <a:tab pos="633730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			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chip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memory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access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(36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Gfloats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second)</a:t>
            </a:r>
            <a:endParaRPr lang="en-US" altLang="zh-CN" sz="2110" dirty="0">
              <a:solidFill>
                <a:srgbClr val="5D5D5D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62230" algn="l"/>
                <a:tab pos="267335" algn="l"/>
                <a:tab pos="446405" algn="l"/>
                <a:tab pos="455295" algn="l"/>
                <a:tab pos="633730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	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4*1TFLOP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=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4000GB/s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peak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throughput!</a:t>
            </a:r>
            <a:endParaRPr lang="en-US" altLang="zh-CN" sz="2110" dirty="0">
              <a:solidFill>
                <a:srgbClr val="5D5D5D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62230" algn="l"/>
                <a:tab pos="267335" algn="l"/>
                <a:tab pos="446405" algn="l"/>
                <a:tab pos="455295" algn="l"/>
                <a:tab pos="633730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	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1000/36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≈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28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operations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per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fetched</a:t>
            </a:r>
            <a:r>
              <a:rPr lang="en-US" altLang="zh-CN" sz="211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value</a:t>
            </a:r>
            <a:endParaRPr lang="en-US" altLang="zh-CN" sz="2110" dirty="0">
              <a:solidFill>
                <a:srgbClr val="5D5D5D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62230" algn="l"/>
                <a:tab pos="267335" algn="l"/>
                <a:tab pos="446405" algn="l"/>
                <a:tab pos="455295" algn="l"/>
                <a:tab pos="633730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Need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hide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latency!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643937" y="6491883"/>
            <a:ext cx="1699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38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9.3 </a:t>
            </a:r>
            <a:r>
              <a:rPr lang="zh-CN" altLang="en-US" dirty="0"/>
              <a:t>内存层次结构</a:t>
            </a:r>
            <a:endParaRPr lang="zh-CN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360" y="1593104"/>
            <a:ext cx="7772400" cy="446737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37617" y="3339703"/>
            <a:ext cx="6447234" cy="3357563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37555" y="625079"/>
            <a:ext cx="7282122" cy="26622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  <a:tab pos="45529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Memory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hierarchy</a:t>
            </a:r>
            <a:endParaRPr lang="en-US" altLang="zh-CN" sz="267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955"/>
              </a:lnSpc>
              <a:tabLst>
                <a:tab pos="267335" algn="l"/>
                <a:tab pos="45529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CUDA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works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both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CPU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and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GPU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One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has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keep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track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which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memory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operating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on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(host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device)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Within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GPU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there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are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also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different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memory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spaces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670726" y="6491883"/>
            <a:ext cx="153888" cy="2020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13</a:t>
            </a:r>
            <a:endParaRPr lang="en-US" altLang="zh-CN" sz="1195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098727" y="1232297"/>
            <a:ext cx="4947047" cy="4527352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37555" y="687586"/>
            <a:ext cx="3652923" cy="44704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  <a:tab pos="45529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Memory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hierarchy</a:t>
            </a:r>
            <a:endParaRPr lang="en-US" altLang="zh-CN" sz="267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955"/>
              </a:lnSpc>
              <a:tabLst>
                <a:tab pos="267335" algn="l"/>
                <a:tab pos="45529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Global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memory</a:t>
            </a:r>
            <a:endParaRPr lang="en-US" altLang="zh-CN" sz="225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Main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GPU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memory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Communicates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with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host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Can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seen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by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all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threads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Order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of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GB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Off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chip,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slow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(~400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260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/>
              <a:t>	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cycles)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661797" y="6491883"/>
            <a:ext cx="153888" cy="2020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14</a:t>
            </a:r>
            <a:endParaRPr lang="en-US" altLang="zh-CN" sz="1195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1544837" y="6215063"/>
            <a:ext cx="4097275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5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__device__ float variable;</a:t>
            </a:r>
            <a:endParaRPr lang="en-US" altLang="zh-CN" sz="225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330899" y="1491258"/>
            <a:ext cx="3937992" cy="741164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70164" y="4438055"/>
            <a:ext cx="3786188" cy="634008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37555" y="634008"/>
            <a:ext cx="5448286" cy="293208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Memory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hierarchy</a:t>
            </a:r>
            <a:endParaRPr lang="en-US" altLang="zh-CN" sz="267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955"/>
              </a:lnSpc>
              <a:tabLst>
                <a:tab pos="26733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Shared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memory</a:t>
            </a:r>
            <a:endParaRPr lang="en-US" altLang="zh-CN" sz="225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Per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SM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Seen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by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threads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Apple SD Gothic NeoI" pitchFamily="18" charset="0"/>
                <a:cs typeface=".Apple SD Gothic NeoI" pitchFamily="18" charset="0"/>
              </a:rPr>
              <a:t>of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same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thread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block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Order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anziPen TC" pitchFamily="18" charset="0"/>
                <a:cs typeface="HanziPen TC" pitchFamily="18" charset="0"/>
              </a:rPr>
              <a:t>kB</a:t>
            </a:r>
            <a:endParaRPr lang="en-US" altLang="zh-CN" sz="2180" dirty="0">
              <a:solidFill>
                <a:srgbClr val="000000"/>
              </a:solidFill>
              <a:latin typeface="HanziPen TC" pitchFamily="18" charset="0"/>
              <a:cs typeface="HanziPen TC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437555" y="3804047"/>
            <a:ext cx="3367589" cy="213648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8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On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chip,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fast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(~4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cycles)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Registers</a:t>
            </a:r>
            <a:endParaRPr lang="en-US" altLang="zh-CN" sz="225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Private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each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thread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On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chip,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fast</a:t>
            </a:r>
            <a:endParaRPr lang="en-US" altLang="zh-CN" sz="2180" dirty="0">
              <a:solidFill>
                <a:srgbClr val="000000"/>
              </a:solidFill>
              <a:latin typeface="Helvetica" pitchFamily="18" charset="0"/>
              <a:cs typeface="Helvetica" pitchFamily="18" charset="0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8670726" y="6491883"/>
            <a:ext cx="169918" cy="2038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15</a:t>
            </a:r>
            <a:endParaRPr lang="en-US" altLang="zh-CN" sz="1195" dirty="0">
              <a:solidFill>
                <a:srgbClr val="000000"/>
              </a:solidFill>
              <a:latin typeface="Helvetica" pitchFamily="18" charset="0"/>
              <a:cs typeface="Helvetica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4116587" y="3759399"/>
            <a:ext cx="4097275" cy="24442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50"/>
              </a:lnSpc>
              <a:tabLst>
                <a:tab pos="79438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__shared__ float variable;</a:t>
            </a:r>
            <a:endParaRPr lang="en-US" altLang="zh-CN" sz="225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390"/>
              </a:lnSpc>
              <a:tabLst>
                <a:tab pos="79438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float variable;</a:t>
            </a:r>
            <a:endParaRPr lang="en-US" altLang="zh-CN" sz="218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321969" y="1509117"/>
            <a:ext cx="3786188" cy="634008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37555" y="741164"/>
            <a:ext cx="3684983" cy="59452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Memory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hierarchy</a:t>
            </a:r>
            <a:endParaRPr lang="en-US" altLang="zh-CN" sz="267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955"/>
              </a:lnSpc>
              <a:tabLst>
                <a:tab pos="26733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Local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memory</a:t>
            </a:r>
            <a:endParaRPr lang="en-US" altLang="zh-CN" sz="225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Private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to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each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thread</a:t>
            </a:r>
            <a:endParaRPr lang="en-US" altLang="zh-CN" sz="2180" dirty="0">
              <a:solidFill>
                <a:srgbClr val="000000"/>
              </a:solidFill>
              <a:latin typeface=".Hiragino Sans GB Interface" pitchFamily="18" charset="0"/>
              <a:cs typeface=".Hiragino Sans GB Interfac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Off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chip,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slow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Register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overflows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Constant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memory</a:t>
            </a:r>
            <a:endParaRPr lang="en-US" altLang="zh-CN" sz="225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Read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only</a:t>
            </a:r>
            <a:endParaRPr lang="en-US" altLang="zh-CN" sz="2180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anziPen TC" pitchFamily="18" charset="0"/>
                <a:cs typeface="HanziPen TC" pitchFamily="18" charset="0"/>
              </a:rPr>
              <a:t>Off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chip,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but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fast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(cached)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Seen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by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Apple SD Gothic NeoI" pitchFamily="18" charset="0"/>
                <a:cs typeface=".Apple SD Gothic NeoI" pitchFamily="18" charset="0"/>
              </a:rPr>
              <a:t>all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threads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64kB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with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8kB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cache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661797" y="6491883"/>
            <a:ext cx="1699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16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3884414" y="3187899"/>
            <a:ext cx="4414670" cy="297004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50"/>
              </a:lnSpc>
              <a:tabLst>
                <a:tab pos="464185" algn="l"/>
              </a:tabLst>
            </a:pPr>
            <a:r>
              <a:rPr lang="en-US" altLang="zh-CN" sz="1265" dirty="0"/>
              <a:t>	</a:t>
            </a:r>
            <a:r>
              <a:rPr lang="en-US" altLang="zh-CN" sz="22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float variable [10];</a:t>
            </a:r>
            <a:endParaRPr lang="en-US" altLang="zh-CN" sz="225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320"/>
              </a:lnSpc>
              <a:tabLst>
                <a:tab pos="46418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__constant__ float variable;</a:t>
            </a:r>
            <a:endParaRPr lang="en-US" altLang="zh-CN" sz="225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 GPU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37555" y="1294805"/>
            <a:ext cx="1596912" cy="37959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CPU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vs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GPU</a:t>
            </a:r>
            <a:endParaRPr lang="en-US" altLang="zh-CN" sz="2250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</p:txBody>
      </p:sp>
      <p:sp>
        <p:nvSpPr>
          <p:cNvPr id="5" name="TextBox 1"/>
          <p:cNvSpPr txBox="1"/>
          <p:nvPr/>
        </p:nvSpPr>
        <p:spPr>
          <a:xfrm>
            <a:off x="0" y="5930963"/>
            <a:ext cx="8846011" cy="6404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375"/>
              </a:lnSpc>
              <a:tabLst>
                <a:tab pos="508635" algn="l"/>
                <a:tab pos="526415" algn="l"/>
                <a:tab pos="8607425" algn="l"/>
                <a:tab pos="9036050" algn="l"/>
              </a:tabLst>
            </a:pPr>
            <a:r>
              <a:rPr lang="en-US" altLang="zh-CN" sz="1265" dirty="0"/>
              <a:t>		</a:t>
            </a:r>
            <a:r>
              <a:rPr lang="en-US" altLang="zh-CN" sz="295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GPU</a:t>
            </a:r>
            <a:r>
              <a:rPr lang="en-US" altLang="zh-CN" sz="29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5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devotes</a:t>
            </a:r>
            <a:r>
              <a:rPr lang="en-US" altLang="zh-CN" sz="29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5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more</a:t>
            </a:r>
            <a:r>
              <a:rPr lang="en-US" altLang="zh-CN" sz="29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5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transistors</a:t>
            </a:r>
            <a:r>
              <a:rPr lang="en-US" altLang="zh-CN" sz="29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5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to</a:t>
            </a:r>
            <a:r>
              <a:rPr lang="en-US" altLang="zh-CN" sz="29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5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data</a:t>
            </a:r>
            <a:r>
              <a:rPr lang="en-US" altLang="zh-CN" sz="295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95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processing</a:t>
            </a:r>
            <a:endParaRPr lang="en-US" altLang="zh-CN" sz="295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1195"/>
              </a:lnSpc>
              <a:tabLst>
                <a:tab pos="508635" algn="l"/>
                <a:tab pos="526415" algn="l"/>
                <a:tab pos="8607425" algn="l"/>
                <a:tab pos="9036050" algn="l"/>
              </a:tabLst>
            </a:pPr>
            <a:r>
              <a:rPr lang="en-US" altLang="zh-CN" sz="1265" dirty="0"/>
              <a:t>			</a:t>
            </a:r>
            <a:endParaRPr lang="en-US" altLang="zh-CN" sz="1195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03" b="14444"/>
          <a:stretch>
            <a:fillRect/>
          </a:stretch>
        </p:blipFill>
        <p:spPr bwMode="auto">
          <a:xfrm>
            <a:off x="0" y="1899831"/>
            <a:ext cx="9154834" cy="3967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8670726" y="6491883"/>
            <a:ext cx="1699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17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437555" y="732235"/>
            <a:ext cx="6334106" cy="56246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  <a:tab pos="113347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Memory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hierarchy</a:t>
            </a:r>
            <a:endParaRPr lang="en-US" altLang="zh-CN" sz="267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955"/>
              </a:lnSpc>
              <a:tabLst>
                <a:tab pos="267335" algn="l"/>
                <a:tab pos="113347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Texture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memory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267335" algn="l"/>
                <a:tab pos="113347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Seen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by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all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  <a:tab pos="113347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Read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only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  <a:tab pos="113347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Off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chip,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but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fast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(cached)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if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cache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hit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  <a:tab pos="113347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Cache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optimized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2D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locality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  <a:tab pos="113347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Binds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global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740"/>
              </a:lnSpc>
              <a:tabLst>
                <a:tab pos="267335" algn="l"/>
                <a:tab pos="113347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</a:t>
            </a:r>
            <a:r>
              <a:rPr lang="en-US" altLang="zh-CN" sz="218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texture&lt;type, dim&gt; tex_var;</a:t>
            </a:r>
            <a:endParaRPr lang="en-US" altLang="zh-CN" sz="2180" dirty="0">
              <a:solidFill>
                <a:srgbClr val="000000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>
              <a:lnSpc>
                <a:spcPts val="2530"/>
              </a:lnSpc>
              <a:tabLst>
                <a:tab pos="267335" algn="l"/>
                <a:tab pos="1133475" algn="l"/>
              </a:tabLst>
            </a:pPr>
            <a:r>
              <a:rPr lang="en-US" altLang="zh-CN" sz="1265" dirty="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		</a:t>
            </a:r>
            <a:r>
              <a:rPr lang="en-US" altLang="zh-CN" sz="218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cudaChannelFormatDesc();</a:t>
            </a:r>
            <a:endParaRPr lang="en-US" altLang="zh-CN" sz="2180" dirty="0">
              <a:solidFill>
                <a:srgbClr val="000000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>
              <a:lnSpc>
                <a:spcPts val="2530"/>
              </a:lnSpc>
              <a:tabLst>
                <a:tab pos="267335" algn="l"/>
                <a:tab pos="1133475" algn="l"/>
              </a:tabLst>
            </a:pPr>
            <a:r>
              <a:rPr lang="en-US" altLang="zh-CN" sz="1265" dirty="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		</a:t>
            </a:r>
            <a:r>
              <a:rPr lang="en-US" altLang="zh-CN" sz="218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cudaBindTexture2D(...);</a:t>
            </a:r>
            <a:endParaRPr lang="en-US" altLang="zh-CN" sz="2180" dirty="0">
              <a:solidFill>
                <a:srgbClr val="000000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  <a:p>
            <a:pPr>
              <a:lnSpc>
                <a:spcPts val="2530"/>
              </a:lnSpc>
              <a:tabLst>
                <a:tab pos="267335" algn="l"/>
                <a:tab pos="1133475" algn="l"/>
              </a:tabLst>
            </a:pPr>
            <a:r>
              <a:rPr lang="en-US" altLang="zh-CN" sz="1265" dirty="0"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		</a:t>
            </a:r>
            <a:r>
              <a:rPr lang="en-US" altLang="zh-CN" sz="2180" dirty="0">
                <a:solidFill>
                  <a:srgbClr val="000000"/>
                </a:solidFill>
                <a:latin typeface="Consolas" panose="020B0609020204030204" pitchFamily="49" charset="0"/>
                <a:ea typeface="Arial Unicode MS" panose="020B0604020202020204" pitchFamily="34" charset="-128"/>
                <a:cs typeface="Consolas" panose="020B0609020204030204" pitchFamily="49" charset="0"/>
              </a:rPr>
              <a:t>tex2D(tex_var, x_index, y_index); </a:t>
            </a:r>
            <a:endParaRPr lang="en-US" altLang="zh-CN" sz="2180" dirty="0">
              <a:solidFill>
                <a:srgbClr val="000000"/>
              </a:solidFill>
              <a:latin typeface="Consolas" panose="020B0609020204030204" pitchFamily="49" charset="0"/>
              <a:ea typeface="Arial Unicode MS" panose="020B0604020202020204" pitchFamily="34" charset="-128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5643563" y="4134446"/>
            <a:ext cx="1428750" cy="491132"/>
          </a:xfrm>
          <a:custGeom>
            <a:avLst/>
            <a:gdLst>
              <a:gd name="connsiteX0" fmla="*/ 1725439 w 2032000"/>
              <a:gd name="connsiteY0" fmla="*/ 111273 h 698499"/>
              <a:gd name="connsiteX1" fmla="*/ 1725439 w 2032000"/>
              <a:gd name="connsiteY1" fmla="*/ 587225 h 698499"/>
              <a:gd name="connsiteX2" fmla="*/ 306558 w 2032000"/>
              <a:gd name="connsiteY2" fmla="*/ 587225 h 698499"/>
              <a:gd name="connsiteX3" fmla="*/ 306558 w 2032000"/>
              <a:gd name="connsiteY3" fmla="*/ 111273 h 698499"/>
              <a:gd name="connsiteX4" fmla="*/ 1725439 w 2032000"/>
              <a:gd name="connsiteY4" fmla="*/ 111273 h 698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2000" h="698499">
                <a:moveTo>
                  <a:pt x="1725439" y="111273"/>
                </a:moveTo>
                <a:cubicBezTo>
                  <a:pt x="2117253" y="242704"/>
                  <a:pt x="2117253" y="455794"/>
                  <a:pt x="1725439" y="587225"/>
                </a:cubicBezTo>
                <a:cubicBezTo>
                  <a:pt x="1333624" y="718656"/>
                  <a:pt x="698371" y="718656"/>
                  <a:pt x="306558" y="587225"/>
                </a:cubicBezTo>
                <a:cubicBezTo>
                  <a:pt x="-85252" y="455794"/>
                  <a:pt x="-85252" y="242704"/>
                  <a:pt x="306558" y="111273"/>
                </a:cubicBezTo>
                <a:cubicBezTo>
                  <a:pt x="698371" y="-20158"/>
                  <a:pt x="1333624" y="-20158"/>
                  <a:pt x="1725439" y="11127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5410034" y="4491633"/>
            <a:ext cx="331755" cy="342231"/>
          </a:xfrm>
          <a:custGeom>
            <a:avLst/>
            <a:gdLst>
              <a:gd name="connsiteX0" fmla="*/ 12700 w 471829"/>
              <a:gd name="connsiteY0" fmla="*/ 474029 h 486729"/>
              <a:gd name="connsiteX1" fmla="*/ 21531 w 471829"/>
              <a:gd name="connsiteY1" fmla="*/ 464901 h 486729"/>
              <a:gd name="connsiteX2" fmla="*/ 459129 w 471829"/>
              <a:gd name="connsiteY2" fmla="*/ 12700 h 4867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1829" h="486729">
                <a:moveTo>
                  <a:pt x="12700" y="474029"/>
                </a:moveTo>
                <a:lnTo>
                  <a:pt x="21531" y="464901"/>
                </a:lnTo>
                <a:lnTo>
                  <a:pt x="459129" y="12700"/>
                </a:lnTo>
              </a:path>
            </a:pathLst>
          </a:custGeom>
          <a:ln w="25400">
            <a:solidFill>
              <a:srgbClr val="FB272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8" name="Freeform 3"/>
          <p:cNvSpPr/>
          <p:nvPr/>
        </p:nvSpPr>
        <p:spPr>
          <a:xfrm>
            <a:off x="5380464" y="4773310"/>
            <a:ext cx="90415" cy="91410"/>
          </a:xfrm>
          <a:custGeom>
            <a:avLst/>
            <a:gdLst>
              <a:gd name="connsiteX0" fmla="*/ 40977 w 128590"/>
              <a:gd name="connsiteY0" fmla="*/ 0 h 130005"/>
              <a:gd name="connsiteX1" fmla="*/ 0 w 128590"/>
              <a:gd name="connsiteY1" fmla="*/ 130005 h 130005"/>
              <a:gd name="connsiteX2" fmla="*/ 128590 w 128590"/>
              <a:gd name="connsiteY2" fmla="*/ 84783 h 130005"/>
              <a:gd name="connsiteX3" fmla="*/ 63586 w 128590"/>
              <a:gd name="connsiteY3" fmla="*/ 64295 h 130005"/>
              <a:gd name="connsiteX4" fmla="*/ 40977 w 128590"/>
              <a:gd name="connsiteY4" fmla="*/ 0 h 1300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590" h="130005">
                <a:moveTo>
                  <a:pt x="40977" y="0"/>
                </a:moveTo>
                <a:lnTo>
                  <a:pt x="0" y="130005"/>
                </a:lnTo>
                <a:lnTo>
                  <a:pt x="128590" y="84783"/>
                </a:lnTo>
                <a:lnTo>
                  <a:pt x="63586" y="64295"/>
                </a:lnTo>
                <a:lnTo>
                  <a:pt x="40977" y="0"/>
                </a:lnTo>
              </a:path>
            </a:pathLst>
          </a:custGeom>
          <a:solidFill>
            <a:srgbClr val="FB272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9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437555" y="678656"/>
            <a:ext cx="5038815" cy="41370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Memory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hierarchy</a:t>
            </a:r>
            <a:endParaRPr lang="en-US" altLang="zh-CN" sz="267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955"/>
              </a:lnSpc>
              <a:tabLst>
                <a:tab pos="26733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Texture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memory</a:t>
            </a:r>
            <a:endParaRPr lang="en-US" altLang="zh-CN" sz="225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Seen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by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all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iti TC" pitchFamily="18" charset="0"/>
                <a:cs typeface="Heiti TC" pitchFamily="18" charset="0"/>
              </a:rPr>
              <a:t>threads</a:t>
            </a:r>
            <a:endParaRPr lang="en-US" altLang="zh-CN" sz="2180" dirty="0">
              <a:solidFill>
                <a:srgbClr val="000000"/>
              </a:solidFill>
              <a:latin typeface="Heiti TC" pitchFamily="18" charset="0"/>
              <a:cs typeface="Heiti TC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Read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only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Off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chip,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but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fast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(cached)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if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iti TC" pitchFamily="18" charset="0"/>
                <a:cs typeface="Heiti TC" pitchFamily="18" charset="0"/>
              </a:rPr>
              <a:t>cache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hit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Cache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optimized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for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2D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locality</a:t>
            </a:r>
            <a:endParaRPr lang="en-US" altLang="zh-CN" sz="2180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Binds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global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8670726" y="6491883"/>
            <a:ext cx="153888" cy="2020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.Apple SD Gothic NeoI" pitchFamily="18" charset="0"/>
                <a:cs typeface=".Apple SD Gothic NeoI" pitchFamily="18" charset="0"/>
              </a:rPr>
              <a:t>17</a:t>
            </a:r>
            <a:endParaRPr lang="en-US" altLang="zh-CN" sz="1195" dirty="0">
              <a:solidFill>
                <a:srgbClr val="000000"/>
              </a:solidFill>
              <a:latin typeface=".Apple SD Gothic NeoI" pitchFamily="18" charset="0"/>
              <a:cs typeface=".Apple SD Gothic NeoI" pitchFamily="18" charset="0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1571625" y="4902398"/>
            <a:ext cx="4126130" cy="96949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80"/>
              </a:lnSpc>
            </a:pPr>
            <a:r>
              <a:rPr lang="en-US" altLang="zh-CN" sz="218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texture&lt;type, dim&gt; tex_var;</a:t>
            </a:r>
            <a:endParaRPr lang="en-US" altLang="zh-CN" sz="218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530"/>
              </a:lnSpc>
            </a:pPr>
            <a:r>
              <a:rPr lang="en-US" altLang="zh-CN" sz="218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cudaChannelFormatDesc();</a:t>
            </a:r>
            <a:endParaRPr lang="en-US" altLang="zh-CN" sz="218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530"/>
              </a:lnSpc>
            </a:pPr>
            <a:r>
              <a:rPr lang="en-US" altLang="zh-CN" sz="218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cudaBindTexture2D(...);</a:t>
            </a:r>
            <a:endParaRPr lang="en-US" altLang="zh-CN" sz="218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530"/>
              </a:lnSpc>
            </a:pPr>
            <a:r>
              <a:rPr lang="en-US" altLang="zh-CN" sz="218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tex2D(tex_var, x_index, y_index); </a:t>
            </a:r>
            <a:endParaRPr lang="en-US" altLang="zh-CN" sz="218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5973961" y="4232672"/>
            <a:ext cx="835165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en-US" altLang="zh-CN" sz="18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Initialize</a:t>
            </a:r>
            <a:endParaRPr lang="en-US" altLang="zh-CN" sz="183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5643563" y="4134446"/>
            <a:ext cx="1428750" cy="491132"/>
          </a:xfrm>
          <a:custGeom>
            <a:avLst/>
            <a:gdLst>
              <a:gd name="connsiteX0" fmla="*/ 1725439 w 2032000"/>
              <a:gd name="connsiteY0" fmla="*/ 111273 h 698499"/>
              <a:gd name="connsiteX1" fmla="*/ 1725439 w 2032000"/>
              <a:gd name="connsiteY1" fmla="*/ 587225 h 698499"/>
              <a:gd name="connsiteX2" fmla="*/ 306558 w 2032000"/>
              <a:gd name="connsiteY2" fmla="*/ 587225 h 698499"/>
              <a:gd name="connsiteX3" fmla="*/ 306558 w 2032000"/>
              <a:gd name="connsiteY3" fmla="*/ 111273 h 698499"/>
              <a:gd name="connsiteX4" fmla="*/ 1725439 w 2032000"/>
              <a:gd name="connsiteY4" fmla="*/ 111273 h 698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2000" h="698499">
                <a:moveTo>
                  <a:pt x="1725439" y="111273"/>
                </a:moveTo>
                <a:cubicBezTo>
                  <a:pt x="2117253" y="242704"/>
                  <a:pt x="2117253" y="455794"/>
                  <a:pt x="1725439" y="587225"/>
                </a:cubicBezTo>
                <a:cubicBezTo>
                  <a:pt x="1333624" y="718656"/>
                  <a:pt x="698371" y="718656"/>
                  <a:pt x="306558" y="587225"/>
                </a:cubicBezTo>
                <a:cubicBezTo>
                  <a:pt x="-85252" y="455794"/>
                  <a:pt x="-85252" y="242704"/>
                  <a:pt x="306558" y="111273"/>
                </a:cubicBezTo>
                <a:cubicBezTo>
                  <a:pt x="698371" y="-20158"/>
                  <a:pt x="1333624" y="-20158"/>
                  <a:pt x="1725439" y="11127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5410034" y="4491633"/>
            <a:ext cx="331755" cy="342231"/>
          </a:xfrm>
          <a:custGeom>
            <a:avLst/>
            <a:gdLst>
              <a:gd name="connsiteX0" fmla="*/ 12700 w 471829"/>
              <a:gd name="connsiteY0" fmla="*/ 474029 h 486729"/>
              <a:gd name="connsiteX1" fmla="*/ 21531 w 471829"/>
              <a:gd name="connsiteY1" fmla="*/ 464901 h 486729"/>
              <a:gd name="connsiteX2" fmla="*/ 459129 w 471829"/>
              <a:gd name="connsiteY2" fmla="*/ 12700 h 4867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1829" h="486729">
                <a:moveTo>
                  <a:pt x="12700" y="474029"/>
                </a:moveTo>
                <a:lnTo>
                  <a:pt x="21531" y="464901"/>
                </a:lnTo>
                <a:lnTo>
                  <a:pt x="459129" y="12700"/>
                </a:lnTo>
              </a:path>
            </a:pathLst>
          </a:custGeom>
          <a:ln w="25400">
            <a:solidFill>
              <a:srgbClr val="FB272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8" name="Freeform 3"/>
          <p:cNvSpPr/>
          <p:nvPr/>
        </p:nvSpPr>
        <p:spPr>
          <a:xfrm>
            <a:off x="5380464" y="4773310"/>
            <a:ext cx="90415" cy="91410"/>
          </a:xfrm>
          <a:custGeom>
            <a:avLst/>
            <a:gdLst>
              <a:gd name="connsiteX0" fmla="*/ 40977 w 128590"/>
              <a:gd name="connsiteY0" fmla="*/ 0 h 130005"/>
              <a:gd name="connsiteX1" fmla="*/ 0 w 128590"/>
              <a:gd name="connsiteY1" fmla="*/ 130005 h 130005"/>
              <a:gd name="connsiteX2" fmla="*/ 128590 w 128590"/>
              <a:gd name="connsiteY2" fmla="*/ 84783 h 130005"/>
              <a:gd name="connsiteX3" fmla="*/ 63586 w 128590"/>
              <a:gd name="connsiteY3" fmla="*/ 64295 h 130005"/>
              <a:gd name="connsiteX4" fmla="*/ 40977 w 128590"/>
              <a:gd name="connsiteY4" fmla="*/ 0 h 1300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590" h="130005">
                <a:moveTo>
                  <a:pt x="40977" y="0"/>
                </a:moveTo>
                <a:lnTo>
                  <a:pt x="0" y="130005"/>
                </a:lnTo>
                <a:lnTo>
                  <a:pt x="128590" y="84783"/>
                </a:lnTo>
                <a:lnTo>
                  <a:pt x="63586" y="64295"/>
                </a:lnTo>
                <a:lnTo>
                  <a:pt x="40977" y="0"/>
                </a:lnTo>
              </a:path>
            </a:pathLst>
          </a:custGeom>
          <a:solidFill>
            <a:srgbClr val="FB272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9" name="Freeform 3"/>
          <p:cNvSpPr/>
          <p:nvPr/>
        </p:nvSpPr>
        <p:spPr>
          <a:xfrm>
            <a:off x="5790576" y="4830962"/>
            <a:ext cx="1428749" cy="491132"/>
          </a:xfrm>
          <a:custGeom>
            <a:avLst/>
            <a:gdLst>
              <a:gd name="connsiteX0" fmla="*/ 1725439 w 2031999"/>
              <a:gd name="connsiteY0" fmla="*/ 111272 h 698499"/>
              <a:gd name="connsiteX1" fmla="*/ 1725439 w 2031999"/>
              <a:gd name="connsiteY1" fmla="*/ 587226 h 698499"/>
              <a:gd name="connsiteX2" fmla="*/ 306559 w 2031999"/>
              <a:gd name="connsiteY2" fmla="*/ 587226 h 698499"/>
              <a:gd name="connsiteX3" fmla="*/ 306559 w 2031999"/>
              <a:gd name="connsiteY3" fmla="*/ 111272 h 698499"/>
              <a:gd name="connsiteX4" fmla="*/ 1725439 w 2031999"/>
              <a:gd name="connsiteY4" fmla="*/ 111272 h 698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1999" h="698499">
                <a:moveTo>
                  <a:pt x="1725439" y="111272"/>
                </a:moveTo>
                <a:cubicBezTo>
                  <a:pt x="2117253" y="242703"/>
                  <a:pt x="2117253" y="455795"/>
                  <a:pt x="1725439" y="587226"/>
                </a:cubicBezTo>
                <a:cubicBezTo>
                  <a:pt x="1333627" y="718656"/>
                  <a:pt x="698372" y="718656"/>
                  <a:pt x="306559" y="587226"/>
                </a:cubicBezTo>
                <a:cubicBezTo>
                  <a:pt x="-85252" y="455795"/>
                  <a:pt x="-85252" y="242703"/>
                  <a:pt x="306559" y="111272"/>
                </a:cubicBezTo>
                <a:cubicBezTo>
                  <a:pt x="698372" y="-20157"/>
                  <a:pt x="1333627" y="-20157"/>
                  <a:pt x="1725439" y="1112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0" name="Freeform 3"/>
          <p:cNvSpPr/>
          <p:nvPr/>
        </p:nvSpPr>
        <p:spPr>
          <a:xfrm>
            <a:off x="5259020" y="5188148"/>
            <a:ext cx="629782" cy="109419"/>
          </a:xfrm>
          <a:custGeom>
            <a:avLst/>
            <a:gdLst>
              <a:gd name="connsiteX0" fmla="*/ 12700 w 895690"/>
              <a:gd name="connsiteY0" fmla="*/ 142918 h 155618"/>
              <a:gd name="connsiteX1" fmla="*/ 25260 w 895690"/>
              <a:gd name="connsiteY1" fmla="*/ 141038 h 155618"/>
              <a:gd name="connsiteX2" fmla="*/ 882990 w 895690"/>
              <a:gd name="connsiteY2" fmla="*/ 12700 h 1556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95690" h="155618">
                <a:moveTo>
                  <a:pt x="12700" y="142918"/>
                </a:moveTo>
                <a:lnTo>
                  <a:pt x="25260" y="141038"/>
                </a:lnTo>
                <a:lnTo>
                  <a:pt x="882990" y="12700"/>
                </a:lnTo>
              </a:path>
            </a:pathLst>
          </a:custGeom>
          <a:ln w="25400">
            <a:solidFill>
              <a:srgbClr val="FB272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1" name="Freeform 3"/>
          <p:cNvSpPr/>
          <p:nvPr/>
        </p:nvSpPr>
        <p:spPr>
          <a:xfrm>
            <a:off x="5213195" y="5241754"/>
            <a:ext cx="91122" cy="84781"/>
          </a:xfrm>
          <a:custGeom>
            <a:avLst/>
            <a:gdLst>
              <a:gd name="connsiteX0" fmla="*/ 111557 w 129596"/>
              <a:gd name="connsiteY0" fmla="*/ 0 h 120577"/>
              <a:gd name="connsiteX1" fmla="*/ 0 w 129596"/>
              <a:gd name="connsiteY1" fmla="*/ 78327 h 120577"/>
              <a:gd name="connsiteX2" fmla="*/ 129596 w 129596"/>
              <a:gd name="connsiteY2" fmla="*/ 120577 h 120577"/>
              <a:gd name="connsiteX3" fmla="*/ 90433 w 129596"/>
              <a:gd name="connsiteY3" fmla="*/ 64799 h 120577"/>
              <a:gd name="connsiteX4" fmla="*/ 111557 w 129596"/>
              <a:gd name="connsiteY4" fmla="*/ 0 h 1205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596" h="120577">
                <a:moveTo>
                  <a:pt x="111557" y="0"/>
                </a:moveTo>
                <a:lnTo>
                  <a:pt x="0" y="78327"/>
                </a:lnTo>
                <a:lnTo>
                  <a:pt x="129596" y="120577"/>
                </a:lnTo>
                <a:lnTo>
                  <a:pt x="90433" y="64799"/>
                </a:lnTo>
                <a:lnTo>
                  <a:pt x="111557" y="0"/>
                </a:lnTo>
              </a:path>
            </a:pathLst>
          </a:custGeom>
          <a:solidFill>
            <a:srgbClr val="FB272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2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437555" y="678656"/>
            <a:ext cx="4987519" cy="41370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Memory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hierarchy</a:t>
            </a:r>
            <a:endParaRPr lang="en-US" altLang="zh-CN" sz="2670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955"/>
              </a:lnSpc>
              <a:tabLst>
                <a:tab pos="26733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Texture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memory</a:t>
            </a:r>
            <a:endParaRPr lang="en-US" altLang="zh-CN" sz="225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Seen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by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all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threads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Read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only</a:t>
            </a:r>
            <a:endParaRPr lang="en-US" altLang="zh-CN" sz="2180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anziPen TC" pitchFamily="18" charset="0"/>
                <a:cs typeface="HanziPen TC" pitchFamily="18" charset="0"/>
              </a:rPr>
              <a:t>Off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chip,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but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fast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(cached)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if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cache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hit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Cache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optimized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for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2D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locality</a:t>
            </a:r>
            <a:endParaRPr lang="en-US" altLang="zh-CN" sz="2180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PingFang HK" pitchFamily="18" charset="0"/>
                <a:cs typeface=".PingFang HK" pitchFamily="18" charset="0"/>
              </a:rPr>
              <a:t>Binds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global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8670726" y="6491883"/>
            <a:ext cx="169918" cy="2038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17</a:t>
            </a:r>
            <a:endParaRPr lang="en-US" altLang="zh-CN" sz="1195" dirty="0">
              <a:solidFill>
                <a:srgbClr val="000000"/>
              </a:solidFill>
              <a:latin typeface="Helvetica" pitchFamily="18" charset="0"/>
              <a:cs typeface="Helvetica" pitchFamily="18" charset="0"/>
            </a:endParaRPr>
          </a:p>
        </p:txBody>
      </p:sp>
      <p:sp>
        <p:nvSpPr>
          <p:cNvPr id="14" name="TextBox 1"/>
          <p:cNvSpPr txBox="1"/>
          <p:nvPr/>
        </p:nvSpPr>
        <p:spPr>
          <a:xfrm>
            <a:off x="5973961" y="4232672"/>
            <a:ext cx="835165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en-US" altLang="zh-CN" sz="18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Initialize</a:t>
            </a:r>
            <a:endParaRPr lang="en-US" altLang="zh-CN" sz="183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1571625" y="4902398"/>
            <a:ext cx="5483874" cy="9566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18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texture&lt;type, dim&gt; tex_var;</a:t>
            </a:r>
            <a:r>
              <a:rPr lang="en-US" altLang="zh-CN" sz="18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CN" sz="18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Options</a:t>
            </a:r>
            <a:endParaRPr lang="en-US" altLang="zh-CN" sz="183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2040"/>
              </a:lnSpc>
            </a:pPr>
            <a:r>
              <a:rPr lang="en-US" altLang="zh-CN" sz="218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cudaChannelFormatDesc();</a:t>
            </a:r>
            <a:endParaRPr lang="en-US" altLang="zh-CN" sz="218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530"/>
              </a:lnSpc>
            </a:pPr>
            <a:r>
              <a:rPr lang="en-US" altLang="zh-CN" sz="218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cudaBindTexture2D(...);</a:t>
            </a:r>
            <a:endParaRPr lang="en-US" altLang="zh-CN" sz="218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530"/>
              </a:lnSpc>
            </a:pPr>
            <a:r>
              <a:rPr lang="en-US" altLang="zh-CN" sz="218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tex2D(tex_var, x_index, y_index); </a:t>
            </a:r>
            <a:endParaRPr lang="en-US" altLang="zh-CN" sz="218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5643563" y="4134446"/>
            <a:ext cx="1428750" cy="491132"/>
          </a:xfrm>
          <a:custGeom>
            <a:avLst/>
            <a:gdLst>
              <a:gd name="connsiteX0" fmla="*/ 1725439 w 2032000"/>
              <a:gd name="connsiteY0" fmla="*/ 111273 h 698499"/>
              <a:gd name="connsiteX1" fmla="*/ 1725439 w 2032000"/>
              <a:gd name="connsiteY1" fmla="*/ 587225 h 698499"/>
              <a:gd name="connsiteX2" fmla="*/ 306558 w 2032000"/>
              <a:gd name="connsiteY2" fmla="*/ 587225 h 698499"/>
              <a:gd name="connsiteX3" fmla="*/ 306558 w 2032000"/>
              <a:gd name="connsiteY3" fmla="*/ 111273 h 698499"/>
              <a:gd name="connsiteX4" fmla="*/ 1725439 w 2032000"/>
              <a:gd name="connsiteY4" fmla="*/ 111273 h 698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2000" h="698499">
                <a:moveTo>
                  <a:pt x="1725439" y="111273"/>
                </a:moveTo>
                <a:cubicBezTo>
                  <a:pt x="2117253" y="242704"/>
                  <a:pt x="2117253" y="455794"/>
                  <a:pt x="1725439" y="587225"/>
                </a:cubicBezTo>
                <a:cubicBezTo>
                  <a:pt x="1333624" y="718656"/>
                  <a:pt x="698371" y="718656"/>
                  <a:pt x="306558" y="587225"/>
                </a:cubicBezTo>
                <a:cubicBezTo>
                  <a:pt x="-85252" y="455794"/>
                  <a:pt x="-85252" y="242704"/>
                  <a:pt x="306558" y="111273"/>
                </a:cubicBezTo>
                <a:cubicBezTo>
                  <a:pt x="698371" y="-20158"/>
                  <a:pt x="1333624" y="-20158"/>
                  <a:pt x="1725439" y="11127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5410034" y="4491633"/>
            <a:ext cx="331755" cy="342231"/>
          </a:xfrm>
          <a:custGeom>
            <a:avLst/>
            <a:gdLst>
              <a:gd name="connsiteX0" fmla="*/ 12700 w 471829"/>
              <a:gd name="connsiteY0" fmla="*/ 474029 h 486729"/>
              <a:gd name="connsiteX1" fmla="*/ 21531 w 471829"/>
              <a:gd name="connsiteY1" fmla="*/ 464901 h 486729"/>
              <a:gd name="connsiteX2" fmla="*/ 459129 w 471829"/>
              <a:gd name="connsiteY2" fmla="*/ 12700 h 4867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1829" h="486729">
                <a:moveTo>
                  <a:pt x="12700" y="474029"/>
                </a:moveTo>
                <a:lnTo>
                  <a:pt x="21531" y="464901"/>
                </a:lnTo>
                <a:lnTo>
                  <a:pt x="459129" y="12700"/>
                </a:lnTo>
              </a:path>
            </a:pathLst>
          </a:custGeom>
          <a:ln w="25400">
            <a:solidFill>
              <a:srgbClr val="FB272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8" name="Freeform 3"/>
          <p:cNvSpPr/>
          <p:nvPr/>
        </p:nvSpPr>
        <p:spPr>
          <a:xfrm>
            <a:off x="5380464" y="4773310"/>
            <a:ext cx="90415" cy="91410"/>
          </a:xfrm>
          <a:custGeom>
            <a:avLst/>
            <a:gdLst>
              <a:gd name="connsiteX0" fmla="*/ 40977 w 128590"/>
              <a:gd name="connsiteY0" fmla="*/ 0 h 130005"/>
              <a:gd name="connsiteX1" fmla="*/ 0 w 128590"/>
              <a:gd name="connsiteY1" fmla="*/ 130005 h 130005"/>
              <a:gd name="connsiteX2" fmla="*/ 128590 w 128590"/>
              <a:gd name="connsiteY2" fmla="*/ 84783 h 130005"/>
              <a:gd name="connsiteX3" fmla="*/ 63586 w 128590"/>
              <a:gd name="connsiteY3" fmla="*/ 64295 h 130005"/>
              <a:gd name="connsiteX4" fmla="*/ 40977 w 128590"/>
              <a:gd name="connsiteY4" fmla="*/ 0 h 1300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590" h="130005">
                <a:moveTo>
                  <a:pt x="40977" y="0"/>
                </a:moveTo>
                <a:lnTo>
                  <a:pt x="0" y="130005"/>
                </a:lnTo>
                <a:lnTo>
                  <a:pt x="128590" y="84783"/>
                </a:lnTo>
                <a:lnTo>
                  <a:pt x="63586" y="64295"/>
                </a:lnTo>
                <a:lnTo>
                  <a:pt x="40977" y="0"/>
                </a:lnTo>
              </a:path>
            </a:pathLst>
          </a:custGeom>
          <a:solidFill>
            <a:srgbClr val="FB272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9" name="Freeform 3"/>
          <p:cNvSpPr/>
          <p:nvPr/>
        </p:nvSpPr>
        <p:spPr>
          <a:xfrm>
            <a:off x="5790576" y="4830962"/>
            <a:ext cx="1428749" cy="491132"/>
          </a:xfrm>
          <a:custGeom>
            <a:avLst/>
            <a:gdLst>
              <a:gd name="connsiteX0" fmla="*/ 1725439 w 2031999"/>
              <a:gd name="connsiteY0" fmla="*/ 111272 h 698499"/>
              <a:gd name="connsiteX1" fmla="*/ 1725439 w 2031999"/>
              <a:gd name="connsiteY1" fmla="*/ 587226 h 698499"/>
              <a:gd name="connsiteX2" fmla="*/ 306559 w 2031999"/>
              <a:gd name="connsiteY2" fmla="*/ 587226 h 698499"/>
              <a:gd name="connsiteX3" fmla="*/ 306559 w 2031999"/>
              <a:gd name="connsiteY3" fmla="*/ 111272 h 698499"/>
              <a:gd name="connsiteX4" fmla="*/ 1725439 w 2031999"/>
              <a:gd name="connsiteY4" fmla="*/ 111272 h 698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1999" h="698499">
                <a:moveTo>
                  <a:pt x="1725439" y="111272"/>
                </a:moveTo>
                <a:cubicBezTo>
                  <a:pt x="2117253" y="242703"/>
                  <a:pt x="2117253" y="455795"/>
                  <a:pt x="1725439" y="587226"/>
                </a:cubicBezTo>
                <a:cubicBezTo>
                  <a:pt x="1333627" y="718656"/>
                  <a:pt x="698372" y="718656"/>
                  <a:pt x="306559" y="587226"/>
                </a:cubicBezTo>
                <a:cubicBezTo>
                  <a:pt x="-85252" y="455795"/>
                  <a:pt x="-85252" y="242703"/>
                  <a:pt x="306559" y="111272"/>
                </a:cubicBezTo>
                <a:cubicBezTo>
                  <a:pt x="698372" y="-20157"/>
                  <a:pt x="1333627" y="-20157"/>
                  <a:pt x="1725439" y="1112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0" name="Freeform 3"/>
          <p:cNvSpPr/>
          <p:nvPr/>
        </p:nvSpPr>
        <p:spPr>
          <a:xfrm>
            <a:off x="5259020" y="5188148"/>
            <a:ext cx="629782" cy="109419"/>
          </a:xfrm>
          <a:custGeom>
            <a:avLst/>
            <a:gdLst>
              <a:gd name="connsiteX0" fmla="*/ 12700 w 895690"/>
              <a:gd name="connsiteY0" fmla="*/ 142918 h 155618"/>
              <a:gd name="connsiteX1" fmla="*/ 25260 w 895690"/>
              <a:gd name="connsiteY1" fmla="*/ 141038 h 155618"/>
              <a:gd name="connsiteX2" fmla="*/ 882990 w 895690"/>
              <a:gd name="connsiteY2" fmla="*/ 12700 h 1556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95690" h="155618">
                <a:moveTo>
                  <a:pt x="12700" y="142918"/>
                </a:moveTo>
                <a:lnTo>
                  <a:pt x="25260" y="141038"/>
                </a:lnTo>
                <a:lnTo>
                  <a:pt x="882990" y="12700"/>
                </a:lnTo>
              </a:path>
            </a:pathLst>
          </a:custGeom>
          <a:ln w="25400">
            <a:solidFill>
              <a:srgbClr val="FB272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1" name="Freeform 3"/>
          <p:cNvSpPr/>
          <p:nvPr/>
        </p:nvSpPr>
        <p:spPr>
          <a:xfrm>
            <a:off x="5213195" y="5241754"/>
            <a:ext cx="91122" cy="84781"/>
          </a:xfrm>
          <a:custGeom>
            <a:avLst/>
            <a:gdLst>
              <a:gd name="connsiteX0" fmla="*/ 111557 w 129596"/>
              <a:gd name="connsiteY0" fmla="*/ 0 h 120577"/>
              <a:gd name="connsiteX1" fmla="*/ 0 w 129596"/>
              <a:gd name="connsiteY1" fmla="*/ 78327 h 120577"/>
              <a:gd name="connsiteX2" fmla="*/ 129596 w 129596"/>
              <a:gd name="connsiteY2" fmla="*/ 120577 h 120577"/>
              <a:gd name="connsiteX3" fmla="*/ 90433 w 129596"/>
              <a:gd name="connsiteY3" fmla="*/ 64799 h 120577"/>
              <a:gd name="connsiteX4" fmla="*/ 111557 w 129596"/>
              <a:gd name="connsiteY4" fmla="*/ 0 h 1205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596" h="120577">
                <a:moveTo>
                  <a:pt x="111557" y="0"/>
                </a:moveTo>
                <a:lnTo>
                  <a:pt x="0" y="78327"/>
                </a:lnTo>
                <a:lnTo>
                  <a:pt x="129596" y="120577"/>
                </a:lnTo>
                <a:lnTo>
                  <a:pt x="90433" y="64799"/>
                </a:lnTo>
                <a:lnTo>
                  <a:pt x="111557" y="0"/>
                </a:lnTo>
              </a:path>
            </a:pathLst>
          </a:custGeom>
          <a:solidFill>
            <a:srgbClr val="FB272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2" name="Freeform 3"/>
          <p:cNvSpPr/>
          <p:nvPr/>
        </p:nvSpPr>
        <p:spPr>
          <a:xfrm>
            <a:off x="6453115" y="5348884"/>
            <a:ext cx="1428750" cy="491132"/>
          </a:xfrm>
          <a:custGeom>
            <a:avLst/>
            <a:gdLst>
              <a:gd name="connsiteX0" fmla="*/ 1725440 w 2032000"/>
              <a:gd name="connsiteY0" fmla="*/ 111272 h 698499"/>
              <a:gd name="connsiteX1" fmla="*/ 1725440 w 2032000"/>
              <a:gd name="connsiteY1" fmla="*/ 587226 h 698499"/>
              <a:gd name="connsiteX2" fmla="*/ 306560 w 2032000"/>
              <a:gd name="connsiteY2" fmla="*/ 587226 h 698499"/>
              <a:gd name="connsiteX3" fmla="*/ 306560 w 2032000"/>
              <a:gd name="connsiteY3" fmla="*/ 111272 h 698499"/>
              <a:gd name="connsiteX4" fmla="*/ 1725440 w 2032000"/>
              <a:gd name="connsiteY4" fmla="*/ 111272 h 698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2000" h="698499">
                <a:moveTo>
                  <a:pt x="1725440" y="111272"/>
                </a:moveTo>
                <a:cubicBezTo>
                  <a:pt x="2117253" y="242703"/>
                  <a:pt x="2117253" y="455795"/>
                  <a:pt x="1725440" y="587226"/>
                </a:cubicBezTo>
                <a:cubicBezTo>
                  <a:pt x="1333625" y="718656"/>
                  <a:pt x="698371" y="718656"/>
                  <a:pt x="306560" y="587226"/>
                </a:cubicBezTo>
                <a:cubicBezTo>
                  <a:pt x="-85253" y="455795"/>
                  <a:pt x="-85253" y="242703"/>
                  <a:pt x="306560" y="111272"/>
                </a:cubicBezTo>
                <a:cubicBezTo>
                  <a:pt x="698371" y="-20157"/>
                  <a:pt x="1333625" y="-20157"/>
                  <a:pt x="1725440" y="1112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3" name="Freeform 3"/>
          <p:cNvSpPr/>
          <p:nvPr/>
        </p:nvSpPr>
        <p:spPr>
          <a:xfrm>
            <a:off x="5175882" y="5580619"/>
            <a:ext cx="1272876" cy="97967"/>
          </a:xfrm>
          <a:custGeom>
            <a:avLst/>
            <a:gdLst>
              <a:gd name="connsiteX0" fmla="*/ 12700 w 1810312"/>
              <a:gd name="connsiteY0" fmla="*/ 126631 h 139331"/>
              <a:gd name="connsiteX1" fmla="*/ 25375 w 1810312"/>
              <a:gd name="connsiteY1" fmla="*/ 125821 h 139331"/>
              <a:gd name="connsiteX2" fmla="*/ 1797612 w 1810312"/>
              <a:gd name="connsiteY2" fmla="*/ 12700 h 1393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810312" h="139331">
                <a:moveTo>
                  <a:pt x="12700" y="126631"/>
                </a:moveTo>
                <a:lnTo>
                  <a:pt x="25375" y="125821"/>
                </a:lnTo>
                <a:lnTo>
                  <a:pt x="1797612" y="12700"/>
                </a:lnTo>
              </a:path>
            </a:pathLst>
          </a:custGeom>
          <a:ln w="25400">
            <a:solidFill>
              <a:srgbClr val="FB272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4" name="Freeform 3"/>
          <p:cNvSpPr/>
          <p:nvPr/>
        </p:nvSpPr>
        <p:spPr>
          <a:xfrm>
            <a:off x="5129561" y="5624946"/>
            <a:ext cx="88281" cy="85551"/>
          </a:xfrm>
          <a:custGeom>
            <a:avLst/>
            <a:gdLst>
              <a:gd name="connsiteX0" fmla="*/ 117788 w 125555"/>
              <a:gd name="connsiteY0" fmla="*/ 0 h 121672"/>
              <a:gd name="connsiteX1" fmla="*/ 0 w 125555"/>
              <a:gd name="connsiteY1" fmla="*/ 68602 h 121672"/>
              <a:gd name="connsiteX2" fmla="*/ 125555 w 125555"/>
              <a:gd name="connsiteY2" fmla="*/ 121672 h 121672"/>
              <a:gd name="connsiteX3" fmla="*/ 91254 w 125555"/>
              <a:gd name="connsiteY3" fmla="*/ 62777 h 121672"/>
              <a:gd name="connsiteX4" fmla="*/ 117788 w 125555"/>
              <a:gd name="connsiteY4" fmla="*/ 0 h 121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555" h="121672">
                <a:moveTo>
                  <a:pt x="117788" y="0"/>
                </a:moveTo>
                <a:lnTo>
                  <a:pt x="0" y="68602"/>
                </a:lnTo>
                <a:lnTo>
                  <a:pt x="125555" y="121672"/>
                </a:lnTo>
                <a:lnTo>
                  <a:pt x="91254" y="62777"/>
                </a:lnTo>
                <a:lnTo>
                  <a:pt x="117788" y="0"/>
                </a:lnTo>
              </a:path>
            </a:pathLst>
          </a:custGeom>
          <a:solidFill>
            <a:srgbClr val="FB272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5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437555" y="678656"/>
            <a:ext cx="4749570" cy="41370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Memory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hierarchy</a:t>
            </a:r>
            <a:endParaRPr lang="en-US" altLang="zh-CN" sz="2670" dirty="0">
              <a:solidFill>
                <a:srgbClr val="000000"/>
              </a:solidFill>
              <a:latin typeface=".Hiragino Sans GB Interface" pitchFamily="18" charset="0"/>
              <a:cs typeface=".Hiragino Sans GB Interfac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955"/>
              </a:lnSpc>
              <a:tabLst>
                <a:tab pos="26733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Texture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memory</a:t>
            </a:r>
            <a:endParaRPr lang="en-US" altLang="zh-CN" sz="2250" dirty="0">
              <a:solidFill>
                <a:srgbClr val="000000"/>
              </a:solidFill>
              <a:latin typeface=".Hiragino Sans GB Interface" pitchFamily="18" charset="0"/>
              <a:cs typeface=".Hiragino Sans GB Interfac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Seen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by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all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threads</a:t>
            </a:r>
            <a:endParaRPr lang="en-US" altLang="zh-CN" sz="2180" dirty="0">
              <a:solidFill>
                <a:srgbClr val="000000"/>
              </a:solidFill>
              <a:latin typeface=".Hiragino Sans GB Interface" pitchFamily="18" charset="0"/>
              <a:cs typeface=".Hiragino Sans GB Interfac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Read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only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Off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chip,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but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fast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(cached)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if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cache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hit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Cache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optimized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for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2D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locality</a:t>
            </a:r>
            <a:endParaRPr lang="en-US" altLang="zh-CN" sz="2180" dirty="0">
              <a:solidFill>
                <a:srgbClr val="000000"/>
              </a:solidFill>
              <a:latin typeface=".Hiragino Sans GB Interface" pitchFamily="18" charset="0"/>
              <a:cs typeface=".Hiragino Sans GB Interface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Binds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to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global</a:t>
            </a:r>
            <a:endParaRPr lang="en-US" altLang="zh-CN" sz="2180" dirty="0">
              <a:solidFill>
                <a:srgbClr val="000000"/>
              </a:solidFill>
              <a:latin typeface=".Hiragino Sans GB Interface" pitchFamily="18" charset="0"/>
              <a:cs typeface=".Hiragino Sans GB Interface" pitchFamily="18" charset="0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8670726" y="6491883"/>
            <a:ext cx="1699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17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17" name="TextBox 1"/>
          <p:cNvSpPr txBox="1"/>
          <p:nvPr/>
        </p:nvSpPr>
        <p:spPr>
          <a:xfrm>
            <a:off x="5973961" y="4232672"/>
            <a:ext cx="835165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en-US" altLang="zh-CN" sz="18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Initialize</a:t>
            </a:r>
            <a:endParaRPr lang="en-US" altLang="zh-CN" sz="183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18" name="TextBox 1"/>
          <p:cNvSpPr txBox="1"/>
          <p:nvPr/>
        </p:nvSpPr>
        <p:spPr>
          <a:xfrm>
            <a:off x="1571625" y="4902399"/>
            <a:ext cx="6392776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</a:pPr>
            <a:r>
              <a:rPr lang="en-US" altLang="zh-CN" sz="218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texture&lt;type, dim&gt; tex_var;</a:t>
            </a:r>
            <a:r>
              <a:rPr lang="en-US" altLang="zh-CN" sz="18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CN" sz="18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Options</a:t>
            </a:r>
            <a:endParaRPr lang="en-US" altLang="zh-CN" sz="183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2040"/>
              </a:lnSpc>
            </a:pPr>
            <a:r>
              <a:rPr lang="en-US" altLang="zh-CN" sz="218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cudaChannelFormatDesc();</a:t>
            </a:r>
            <a:endParaRPr lang="en-US" altLang="zh-CN" sz="218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530"/>
              </a:lnSpc>
            </a:pPr>
            <a:r>
              <a:rPr lang="en-US" altLang="zh-CN" sz="218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cudaBindTexture2D(...);</a:t>
            </a:r>
            <a:r>
              <a:rPr lang="en-US" altLang="zh-CN" sz="18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</a:t>
            </a:r>
            <a:r>
              <a:rPr lang="en-US" altLang="zh-CN" sz="18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Bind</a:t>
            </a:r>
            <a:endParaRPr lang="en-US" altLang="zh-CN" sz="183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2530"/>
              </a:lnSpc>
            </a:pPr>
            <a:r>
              <a:rPr lang="en-US" altLang="zh-CN" sz="218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tex2D(tex_var, x_index, y_index); </a:t>
            </a:r>
            <a:endParaRPr lang="en-US" altLang="zh-CN" sz="218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5643563" y="4134446"/>
            <a:ext cx="1428750" cy="491132"/>
          </a:xfrm>
          <a:custGeom>
            <a:avLst/>
            <a:gdLst>
              <a:gd name="connsiteX0" fmla="*/ 1725439 w 2032000"/>
              <a:gd name="connsiteY0" fmla="*/ 111273 h 698499"/>
              <a:gd name="connsiteX1" fmla="*/ 1725439 w 2032000"/>
              <a:gd name="connsiteY1" fmla="*/ 587225 h 698499"/>
              <a:gd name="connsiteX2" fmla="*/ 306558 w 2032000"/>
              <a:gd name="connsiteY2" fmla="*/ 587225 h 698499"/>
              <a:gd name="connsiteX3" fmla="*/ 306558 w 2032000"/>
              <a:gd name="connsiteY3" fmla="*/ 111273 h 698499"/>
              <a:gd name="connsiteX4" fmla="*/ 1725439 w 2032000"/>
              <a:gd name="connsiteY4" fmla="*/ 111273 h 698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2000" h="698499">
                <a:moveTo>
                  <a:pt x="1725439" y="111273"/>
                </a:moveTo>
                <a:cubicBezTo>
                  <a:pt x="2117253" y="242704"/>
                  <a:pt x="2117253" y="455794"/>
                  <a:pt x="1725439" y="587225"/>
                </a:cubicBezTo>
                <a:cubicBezTo>
                  <a:pt x="1333624" y="718656"/>
                  <a:pt x="698371" y="718656"/>
                  <a:pt x="306558" y="587225"/>
                </a:cubicBezTo>
                <a:cubicBezTo>
                  <a:pt x="-85252" y="455794"/>
                  <a:pt x="-85252" y="242704"/>
                  <a:pt x="306558" y="111273"/>
                </a:cubicBezTo>
                <a:cubicBezTo>
                  <a:pt x="698371" y="-20158"/>
                  <a:pt x="1333624" y="-20158"/>
                  <a:pt x="1725439" y="111273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5410034" y="4491633"/>
            <a:ext cx="331755" cy="342231"/>
          </a:xfrm>
          <a:custGeom>
            <a:avLst/>
            <a:gdLst>
              <a:gd name="connsiteX0" fmla="*/ 12700 w 471829"/>
              <a:gd name="connsiteY0" fmla="*/ 474029 h 486729"/>
              <a:gd name="connsiteX1" fmla="*/ 21531 w 471829"/>
              <a:gd name="connsiteY1" fmla="*/ 464901 h 486729"/>
              <a:gd name="connsiteX2" fmla="*/ 459129 w 471829"/>
              <a:gd name="connsiteY2" fmla="*/ 12700 h 4867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1829" h="486729">
                <a:moveTo>
                  <a:pt x="12700" y="474029"/>
                </a:moveTo>
                <a:lnTo>
                  <a:pt x="21531" y="464901"/>
                </a:lnTo>
                <a:lnTo>
                  <a:pt x="459129" y="12700"/>
                </a:lnTo>
              </a:path>
            </a:pathLst>
          </a:custGeom>
          <a:ln w="25400">
            <a:solidFill>
              <a:srgbClr val="FB272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8" name="Freeform 3"/>
          <p:cNvSpPr/>
          <p:nvPr/>
        </p:nvSpPr>
        <p:spPr>
          <a:xfrm>
            <a:off x="5380464" y="4773310"/>
            <a:ext cx="90415" cy="91410"/>
          </a:xfrm>
          <a:custGeom>
            <a:avLst/>
            <a:gdLst>
              <a:gd name="connsiteX0" fmla="*/ 40977 w 128590"/>
              <a:gd name="connsiteY0" fmla="*/ 0 h 130005"/>
              <a:gd name="connsiteX1" fmla="*/ 0 w 128590"/>
              <a:gd name="connsiteY1" fmla="*/ 130005 h 130005"/>
              <a:gd name="connsiteX2" fmla="*/ 128590 w 128590"/>
              <a:gd name="connsiteY2" fmla="*/ 84783 h 130005"/>
              <a:gd name="connsiteX3" fmla="*/ 63586 w 128590"/>
              <a:gd name="connsiteY3" fmla="*/ 64295 h 130005"/>
              <a:gd name="connsiteX4" fmla="*/ 40977 w 128590"/>
              <a:gd name="connsiteY4" fmla="*/ 0 h 13000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8590" h="130005">
                <a:moveTo>
                  <a:pt x="40977" y="0"/>
                </a:moveTo>
                <a:lnTo>
                  <a:pt x="0" y="130005"/>
                </a:lnTo>
                <a:lnTo>
                  <a:pt x="128590" y="84783"/>
                </a:lnTo>
                <a:lnTo>
                  <a:pt x="63586" y="64295"/>
                </a:lnTo>
                <a:lnTo>
                  <a:pt x="40977" y="0"/>
                </a:lnTo>
              </a:path>
            </a:pathLst>
          </a:custGeom>
          <a:solidFill>
            <a:srgbClr val="FB272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9" name="Freeform 3"/>
          <p:cNvSpPr/>
          <p:nvPr/>
        </p:nvSpPr>
        <p:spPr>
          <a:xfrm>
            <a:off x="5790576" y="4830962"/>
            <a:ext cx="1428749" cy="491132"/>
          </a:xfrm>
          <a:custGeom>
            <a:avLst/>
            <a:gdLst>
              <a:gd name="connsiteX0" fmla="*/ 1725439 w 2031999"/>
              <a:gd name="connsiteY0" fmla="*/ 111272 h 698499"/>
              <a:gd name="connsiteX1" fmla="*/ 1725439 w 2031999"/>
              <a:gd name="connsiteY1" fmla="*/ 587226 h 698499"/>
              <a:gd name="connsiteX2" fmla="*/ 306559 w 2031999"/>
              <a:gd name="connsiteY2" fmla="*/ 587226 h 698499"/>
              <a:gd name="connsiteX3" fmla="*/ 306559 w 2031999"/>
              <a:gd name="connsiteY3" fmla="*/ 111272 h 698499"/>
              <a:gd name="connsiteX4" fmla="*/ 1725439 w 2031999"/>
              <a:gd name="connsiteY4" fmla="*/ 111272 h 698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1999" h="698499">
                <a:moveTo>
                  <a:pt x="1725439" y="111272"/>
                </a:moveTo>
                <a:cubicBezTo>
                  <a:pt x="2117253" y="242703"/>
                  <a:pt x="2117253" y="455795"/>
                  <a:pt x="1725439" y="587226"/>
                </a:cubicBezTo>
                <a:cubicBezTo>
                  <a:pt x="1333627" y="718656"/>
                  <a:pt x="698372" y="718656"/>
                  <a:pt x="306559" y="587226"/>
                </a:cubicBezTo>
                <a:cubicBezTo>
                  <a:pt x="-85252" y="455795"/>
                  <a:pt x="-85252" y="242703"/>
                  <a:pt x="306559" y="111272"/>
                </a:cubicBezTo>
                <a:cubicBezTo>
                  <a:pt x="698372" y="-20157"/>
                  <a:pt x="1333627" y="-20157"/>
                  <a:pt x="1725439" y="1112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0" name="Freeform 3"/>
          <p:cNvSpPr/>
          <p:nvPr/>
        </p:nvSpPr>
        <p:spPr>
          <a:xfrm>
            <a:off x="5259020" y="5188148"/>
            <a:ext cx="629782" cy="109419"/>
          </a:xfrm>
          <a:custGeom>
            <a:avLst/>
            <a:gdLst>
              <a:gd name="connsiteX0" fmla="*/ 12700 w 895690"/>
              <a:gd name="connsiteY0" fmla="*/ 142918 h 155618"/>
              <a:gd name="connsiteX1" fmla="*/ 25260 w 895690"/>
              <a:gd name="connsiteY1" fmla="*/ 141038 h 155618"/>
              <a:gd name="connsiteX2" fmla="*/ 882990 w 895690"/>
              <a:gd name="connsiteY2" fmla="*/ 12700 h 15561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895690" h="155618">
                <a:moveTo>
                  <a:pt x="12700" y="142918"/>
                </a:moveTo>
                <a:lnTo>
                  <a:pt x="25260" y="141038"/>
                </a:lnTo>
                <a:lnTo>
                  <a:pt x="882990" y="12700"/>
                </a:lnTo>
              </a:path>
            </a:pathLst>
          </a:custGeom>
          <a:ln w="25400">
            <a:solidFill>
              <a:srgbClr val="FB272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1" name="Freeform 3"/>
          <p:cNvSpPr/>
          <p:nvPr/>
        </p:nvSpPr>
        <p:spPr>
          <a:xfrm>
            <a:off x="5213195" y="5241754"/>
            <a:ext cx="91122" cy="84781"/>
          </a:xfrm>
          <a:custGeom>
            <a:avLst/>
            <a:gdLst>
              <a:gd name="connsiteX0" fmla="*/ 111557 w 129596"/>
              <a:gd name="connsiteY0" fmla="*/ 0 h 120577"/>
              <a:gd name="connsiteX1" fmla="*/ 0 w 129596"/>
              <a:gd name="connsiteY1" fmla="*/ 78327 h 120577"/>
              <a:gd name="connsiteX2" fmla="*/ 129596 w 129596"/>
              <a:gd name="connsiteY2" fmla="*/ 120577 h 120577"/>
              <a:gd name="connsiteX3" fmla="*/ 90433 w 129596"/>
              <a:gd name="connsiteY3" fmla="*/ 64799 h 120577"/>
              <a:gd name="connsiteX4" fmla="*/ 111557 w 129596"/>
              <a:gd name="connsiteY4" fmla="*/ 0 h 1205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596" h="120577">
                <a:moveTo>
                  <a:pt x="111557" y="0"/>
                </a:moveTo>
                <a:lnTo>
                  <a:pt x="0" y="78327"/>
                </a:lnTo>
                <a:lnTo>
                  <a:pt x="129596" y="120577"/>
                </a:lnTo>
                <a:lnTo>
                  <a:pt x="90433" y="64799"/>
                </a:lnTo>
                <a:lnTo>
                  <a:pt x="111557" y="0"/>
                </a:lnTo>
              </a:path>
            </a:pathLst>
          </a:custGeom>
          <a:solidFill>
            <a:srgbClr val="FB272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2" name="Freeform 3"/>
          <p:cNvSpPr/>
          <p:nvPr/>
        </p:nvSpPr>
        <p:spPr>
          <a:xfrm>
            <a:off x="6453115" y="5348884"/>
            <a:ext cx="1428750" cy="491132"/>
          </a:xfrm>
          <a:custGeom>
            <a:avLst/>
            <a:gdLst>
              <a:gd name="connsiteX0" fmla="*/ 1725440 w 2032000"/>
              <a:gd name="connsiteY0" fmla="*/ 111272 h 698499"/>
              <a:gd name="connsiteX1" fmla="*/ 1725440 w 2032000"/>
              <a:gd name="connsiteY1" fmla="*/ 587226 h 698499"/>
              <a:gd name="connsiteX2" fmla="*/ 306560 w 2032000"/>
              <a:gd name="connsiteY2" fmla="*/ 587226 h 698499"/>
              <a:gd name="connsiteX3" fmla="*/ 306560 w 2032000"/>
              <a:gd name="connsiteY3" fmla="*/ 111272 h 698499"/>
              <a:gd name="connsiteX4" fmla="*/ 1725440 w 2032000"/>
              <a:gd name="connsiteY4" fmla="*/ 111272 h 698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2000" h="698499">
                <a:moveTo>
                  <a:pt x="1725440" y="111272"/>
                </a:moveTo>
                <a:cubicBezTo>
                  <a:pt x="2117253" y="242703"/>
                  <a:pt x="2117253" y="455795"/>
                  <a:pt x="1725440" y="587226"/>
                </a:cubicBezTo>
                <a:cubicBezTo>
                  <a:pt x="1333625" y="718656"/>
                  <a:pt x="698371" y="718656"/>
                  <a:pt x="306560" y="587226"/>
                </a:cubicBezTo>
                <a:cubicBezTo>
                  <a:pt x="-85253" y="455795"/>
                  <a:pt x="-85253" y="242703"/>
                  <a:pt x="306560" y="111272"/>
                </a:cubicBezTo>
                <a:cubicBezTo>
                  <a:pt x="698371" y="-20157"/>
                  <a:pt x="1333625" y="-20157"/>
                  <a:pt x="1725440" y="1112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3" name="Freeform 3"/>
          <p:cNvSpPr/>
          <p:nvPr/>
        </p:nvSpPr>
        <p:spPr>
          <a:xfrm>
            <a:off x="5175882" y="5580619"/>
            <a:ext cx="1272876" cy="97967"/>
          </a:xfrm>
          <a:custGeom>
            <a:avLst/>
            <a:gdLst>
              <a:gd name="connsiteX0" fmla="*/ 12700 w 1810312"/>
              <a:gd name="connsiteY0" fmla="*/ 126631 h 139331"/>
              <a:gd name="connsiteX1" fmla="*/ 25375 w 1810312"/>
              <a:gd name="connsiteY1" fmla="*/ 125821 h 139331"/>
              <a:gd name="connsiteX2" fmla="*/ 1797612 w 1810312"/>
              <a:gd name="connsiteY2" fmla="*/ 12700 h 13933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1810312" h="139331">
                <a:moveTo>
                  <a:pt x="12700" y="126631"/>
                </a:moveTo>
                <a:lnTo>
                  <a:pt x="25375" y="125821"/>
                </a:lnTo>
                <a:lnTo>
                  <a:pt x="1797612" y="12700"/>
                </a:lnTo>
              </a:path>
            </a:pathLst>
          </a:custGeom>
          <a:ln w="25400">
            <a:solidFill>
              <a:srgbClr val="FB272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4" name="Freeform 3"/>
          <p:cNvSpPr/>
          <p:nvPr/>
        </p:nvSpPr>
        <p:spPr>
          <a:xfrm>
            <a:off x="5129561" y="5624946"/>
            <a:ext cx="88281" cy="85551"/>
          </a:xfrm>
          <a:custGeom>
            <a:avLst/>
            <a:gdLst>
              <a:gd name="connsiteX0" fmla="*/ 117788 w 125555"/>
              <a:gd name="connsiteY0" fmla="*/ 0 h 121672"/>
              <a:gd name="connsiteX1" fmla="*/ 0 w 125555"/>
              <a:gd name="connsiteY1" fmla="*/ 68602 h 121672"/>
              <a:gd name="connsiteX2" fmla="*/ 125555 w 125555"/>
              <a:gd name="connsiteY2" fmla="*/ 121672 h 121672"/>
              <a:gd name="connsiteX3" fmla="*/ 91254 w 125555"/>
              <a:gd name="connsiteY3" fmla="*/ 62777 h 121672"/>
              <a:gd name="connsiteX4" fmla="*/ 117788 w 125555"/>
              <a:gd name="connsiteY4" fmla="*/ 0 h 1216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5555" h="121672">
                <a:moveTo>
                  <a:pt x="117788" y="0"/>
                </a:moveTo>
                <a:lnTo>
                  <a:pt x="0" y="68602"/>
                </a:lnTo>
                <a:lnTo>
                  <a:pt x="125555" y="121672"/>
                </a:lnTo>
                <a:lnTo>
                  <a:pt x="91254" y="62777"/>
                </a:lnTo>
                <a:lnTo>
                  <a:pt x="117788" y="0"/>
                </a:lnTo>
              </a:path>
            </a:pathLst>
          </a:custGeom>
          <a:solidFill>
            <a:srgbClr val="FB272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5" name="Freeform 3"/>
          <p:cNvSpPr/>
          <p:nvPr/>
        </p:nvSpPr>
        <p:spPr>
          <a:xfrm>
            <a:off x="6185225" y="6170415"/>
            <a:ext cx="1428750" cy="491132"/>
          </a:xfrm>
          <a:custGeom>
            <a:avLst/>
            <a:gdLst>
              <a:gd name="connsiteX0" fmla="*/ 1725440 w 2032000"/>
              <a:gd name="connsiteY0" fmla="*/ 111272 h 698499"/>
              <a:gd name="connsiteX1" fmla="*/ 1725440 w 2032000"/>
              <a:gd name="connsiteY1" fmla="*/ 587226 h 698499"/>
              <a:gd name="connsiteX2" fmla="*/ 306560 w 2032000"/>
              <a:gd name="connsiteY2" fmla="*/ 587226 h 698499"/>
              <a:gd name="connsiteX3" fmla="*/ 306560 w 2032000"/>
              <a:gd name="connsiteY3" fmla="*/ 111272 h 698499"/>
              <a:gd name="connsiteX4" fmla="*/ 1725440 w 2032000"/>
              <a:gd name="connsiteY4" fmla="*/ 111272 h 69849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32000" h="698499">
                <a:moveTo>
                  <a:pt x="1725440" y="111272"/>
                </a:moveTo>
                <a:cubicBezTo>
                  <a:pt x="2117253" y="242703"/>
                  <a:pt x="2117253" y="455795"/>
                  <a:pt x="1725440" y="587226"/>
                </a:cubicBezTo>
                <a:cubicBezTo>
                  <a:pt x="1333625" y="718656"/>
                  <a:pt x="698371" y="718656"/>
                  <a:pt x="306560" y="587226"/>
                </a:cubicBezTo>
                <a:cubicBezTo>
                  <a:pt x="-85253" y="455795"/>
                  <a:pt x="-85253" y="242703"/>
                  <a:pt x="306560" y="111272"/>
                </a:cubicBezTo>
                <a:cubicBezTo>
                  <a:pt x="698371" y="-20157"/>
                  <a:pt x="1333625" y="-20157"/>
                  <a:pt x="1725440" y="11127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6" name="Freeform 3"/>
          <p:cNvSpPr/>
          <p:nvPr/>
        </p:nvSpPr>
        <p:spPr>
          <a:xfrm>
            <a:off x="5769529" y="6135060"/>
            <a:ext cx="442267" cy="230065"/>
          </a:xfrm>
          <a:custGeom>
            <a:avLst/>
            <a:gdLst>
              <a:gd name="connsiteX0" fmla="*/ 12700 w 629002"/>
              <a:gd name="connsiteY0" fmla="*/ 12700 h 327203"/>
              <a:gd name="connsiteX1" fmla="*/ 24059 w 629002"/>
              <a:gd name="connsiteY1" fmla="*/ 18380 h 327203"/>
              <a:gd name="connsiteX2" fmla="*/ 616302 w 629002"/>
              <a:gd name="connsiteY2" fmla="*/ 314503 h 3272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629002" h="327203">
                <a:moveTo>
                  <a:pt x="12700" y="12700"/>
                </a:moveTo>
                <a:lnTo>
                  <a:pt x="24059" y="18380"/>
                </a:lnTo>
                <a:lnTo>
                  <a:pt x="616302" y="314503"/>
                </a:lnTo>
              </a:path>
            </a:pathLst>
          </a:custGeom>
          <a:ln w="25400">
            <a:solidFill>
              <a:srgbClr val="FB272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7" name="Freeform 3"/>
          <p:cNvSpPr/>
          <p:nvPr/>
        </p:nvSpPr>
        <p:spPr>
          <a:xfrm>
            <a:off x="5728938" y="6119230"/>
            <a:ext cx="95844" cy="76675"/>
          </a:xfrm>
          <a:custGeom>
            <a:avLst/>
            <a:gdLst>
              <a:gd name="connsiteX0" fmla="*/ 136312 w 136312"/>
              <a:gd name="connsiteY0" fmla="*/ 0 h 109049"/>
              <a:gd name="connsiteX1" fmla="*/ 0 w 136312"/>
              <a:gd name="connsiteY1" fmla="*/ 3 h 109049"/>
              <a:gd name="connsiteX2" fmla="*/ 81788 w 136312"/>
              <a:gd name="connsiteY2" fmla="*/ 109049 h 109049"/>
              <a:gd name="connsiteX3" fmla="*/ 81788 w 136312"/>
              <a:gd name="connsiteY3" fmla="*/ 40894 h 109049"/>
              <a:gd name="connsiteX4" fmla="*/ 136312 w 136312"/>
              <a:gd name="connsiteY4" fmla="*/ 0 h 10904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6312" h="109049">
                <a:moveTo>
                  <a:pt x="136312" y="0"/>
                </a:moveTo>
                <a:lnTo>
                  <a:pt x="0" y="3"/>
                </a:lnTo>
                <a:lnTo>
                  <a:pt x="81788" y="109049"/>
                </a:lnTo>
                <a:lnTo>
                  <a:pt x="81788" y="40894"/>
                </a:lnTo>
                <a:lnTo>
                  <a:pt x="136312" y="0"/>
                </a:lnTo>
              </a:path>
            </a:pathLst>
          </a:custGeom>
          <a:solidFill>
            <a:srgbClr val="FB272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8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437554" y="678656"/>
            <a:ext cx="5044330" cy="413703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Memory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hierarchy</a:t>
            </a:r>
            <a:endParaRPr lang="en-US" altLang="zh-CN" sz="267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955"/>
              </a:lnSpc>
              <a:tabLst>
                <a:tab pos="26733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Texture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memory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26733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Seen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by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all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Read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only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Off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chip,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but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fast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(cached)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if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cache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hit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Cache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optimized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for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2D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locality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Binds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to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global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8670726" y="6491883"/>
            <a:ext cx="1699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17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20" name="TextBox 1"/>
          <p:cNvSpPr txBox="1"/>
          <p:nvPr/>
        </p:nvSpPr>
        <p:spPr>
          <a:xfrm>
            <a:off x="5973961" y="4232672"/>
            <a:ext cx="835165" cy="3154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en-US" altLang="zh-CN" sz="18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Initialize</a:t>
            </a:r>
            <a:endParaRPr lang="en-US" altLang="zh-CN" sz="183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21" name="TextBox 1"/>
          <p:cNvSpPr txBox="1"/>
          <p:nvPr/>
        </p:nvSpPr>
        <p:spPr>
          <a:xfrm>
            <a:off x="1571625" y="4920258"/>
            <a:ext cx="6392776" cy="167815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00"/>
              </a:lnSpc>
              <a:tabLst>
                <a:tab pos="5045075" algn="l"/>
              </a:tabLst>
            </a:pPr>
            <a:r>
              <a:rPr lang="en-US" altLang="zh-CN" sz="218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texture&lt;type, dim&gt; tex_var;</a:t>
            </a:r>
            <a:r>
              <a:rPr lang="en-US" altLang="zh-CN" sz="18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</a:t>
            </a:r>
            <a:r>
              <a:rPr lang="en-US" altLang="zh-CN" sz="18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Options</a:t>
            </a:r>
            <a:endParaRPr lang="en-US" altLang="zh-CN" sz="183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2040"/>
              </a:lnSpc>
              <a:tabLst>
                <a:tab pos="5045075" algn="l"/>
              </a:tabLst>
            </a:pPr>
            <a:r>
              <a:rPr lang="en-US" altLang="zh-CN" sz="218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cudaChannelFormatDesc();</a:t>
            </a:r>
            <a:endParaRPr lang="en-US" altLang="zh-CN" sz="218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2530"/>
              </a:lnSpc>
              <a:tabLst>
                <a:tab pos="5045075" algn="l"/>
              </a:tabLst>
            </a:pPr>
            <a:r>
              <a:rPr lang="en-US" altLang="zh-CN" sz="218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cudaBindTexture2D(...);</a:t>
            </a:r>
            <a:r>
              <a:rPr lang="en-US" altLang="zh-CN" sz="183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</a:t>
            </a:r>
            <a:r>
              <a:rPr lang="en-US" altLang="zh-CN" sz="18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Bind</a:t>
            </a:r>
            <a:endParaRPr lang="en-US" altLang="zh-CN" sz="183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2530"/>
              </a:lnSpc>
              <a:tabLst>
                <a:tab pos="5045075" algn="l"/>
              </a:tabLst>
            </a:pPr>
            <a:r>
              <a:rPr lang="en-US" altLang="zh-CN" sz="2180" dirty="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tex2D(tex_var, x_index, y_index); </a:t>
            </a:r>
            <a:endParaRPr lang="en-US" altLang="zh-CN" sz="2180" dirty="0">
              <a:solidFill>
                <a:srgbClr val="00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740"/>
              </a:lnSpc>
              <a:tabLst>
                <a:tab pos="5045075" algn="l"/>
              </a:tabLst>
            </a:pPr>
            <a:r>
              <a:rPr lang="en-US" altLang="zh-CN" sz="1265" dirty="0"/>
              <a:t>	</a:t>
            </a:r>
            <a:r>
              <a:rPr lang="en-US" altLang="zh-CN" sz="1830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Fetch</a:t>
            </a:r>
            <a:endParaRPr lang="en-US" altLang="zh-CN" sz="1830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6086" y="1241226"/>
            <a:ext cx="8197453" cy="5179219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37555" y="544711"/>
            <a:ext cx="274113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</a:pP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Memory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hierarchy</a:t>
            </a:r>
            <a:endParaRPr lang="en-US" altLang="zh-CN" sz="267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661797" y="6491883"/>
            <a:ext cx="153888" cy="2020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18</a:t>
            </a:r>
            <a:endParaRPr lang="en-US" altLang="zh-CN" sz="1195" dirty="0">
              <a:solidFill>
                <a:srgbClr val="000000"/>
              </a:solidFill>
              <a:latin typeface=".Hiragino Sans GB Interface" pitchFamily="18" charset="0"/>
              <a:cs typeface=".Hiragino Sans GB Interface" pitchFamily="18" charset="0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232797" y="1375172"/>
            <a:ext cx="3027164" cy="469701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37555" y="660797"/>
            <a:ext cx="4294574" cy="35086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  <a:tab pos="44640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Memory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hierarchy</a:t>
            </a:r>
            <a:endParaRPr lang="en-US" altLang="zh-CN" sz="267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955"/>
              </a:lnSpc>
              <a:tabLst>
                <a:tab pos="267335" algn="l"/>
                <a:tab pos="44640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Case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Fermi</a:t>
            </a:r>
            <a:endParaRPr lang="en-US" altLang="zh-CN" sz="2250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267335" algn="l"/>
                <a:tab pos="44640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Added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an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L1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cache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to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each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SM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  <a:tab pos="44640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Shared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+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cache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=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64kB:</a:t>
            </a:r>
            <a:endParaRPr lang="en-US" altLang="zh-CN" sz="2180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3165"/>
              </a:lnSpc>
              <a:tabLst>
                <a:tab pos="267335" algn="l"/>
                <a:tab pos="446405" algn="l"/>
              </a:tabLst>
            </a:pPr>
            <a:r>
              <a:rPr lang="en-US" altLang="zh-CN" sz="1265" dirty="0"/>
              <a:t>		</a:t>
            </a:r>
            <a:r>
              <a:rPr lang="en-US" altLang="zh-CN" sz="2110" dirty="0">
                <a:solidFill>
                  <a:srgbClr val="5D5D5D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.LastResort" pitchFamily="18" charset="0"/>
                <a:cs typeface=".LastResort" pitchFamily="18" charset="0"/>
              </a:rPr>
              <a:t>Shared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.LastResort" pitchFamily="18" charset="0"/>
                <a:cs typeface=".LastResort" pitchFamily="18" charset="0"/>
              </a:rPr>
              <a:t>=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.LastResort" pitchFamily="18" charset="0"/>
                <a:cs typeface=".LastResort" pitchFamily="18" charset="0"/>
              </a:rPr>
              <a:t>48kB,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.LastResort" pitchFamily="18" charset="0"/>
                <a:cs typeface=".LastResort" pitchFamily="18" charset="0"/>
              </a:rPr>
              <a:t>cache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=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.LastResort" pitchFamily="18" charset="0"/>
                <a:cs typeface=".LastResort" pitchFamily="18" charset="0"/>
              </a:rPr>
              <a:t>16kB</a:t>
            </a:r>
            <a:endParaRPr lang="en-US" altLang="zh-CN" sz="2110" dirty="0">
              <a:solidFill>
                <a:srgbClr val="5D5D5D"/>
              </a:solidFill>
              <a:latin typeface=".LastResort" pitchFamily="18" charset="0"/>
              <a:cs typeface=".LastResort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267335" algn="l"/>
                <a:tab pos="446405" algn="l"/>
              </a:tabLst>
            </a:pPr>
            <a:r>
              <a:rPr lang="en-US" altLang="zh-CN" sz="1265" dirty="0"/>
              <a:t>		</a:t>
            </a:r>
            <a:r>
              <a:rPr lang="en-US" altLang="zh-CN" sz="2110" dirty="0">
                <a:solidFill>
                  <a:srgbClr val="5D5D5D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.LastResort" pitchFamily="18" charset="0"/>
                <a:cs typeface=".LastResort" pitchFamily="18" charset="0"/>
              </a:rPr>
              <a:t>Shared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Arial Unicode MS" pitchFamily="18" charset="0"/>
                <a:cs typeface="Arial Unicode MS" pitchFamily="18" charset="0"/>
              </a:rPr>
              <a:t>=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.LastResort" pitchFamily="18" charset="0"/>
                <a:cs typeface=".LastResort" pitchFamily="18" charset="0"/>
              </a:rPr>
              <a:t>16kB,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.LastResort" pitchFamily="18" charset="0"/>
                <a:cs typeface=".LastResort" pitchFamily="18" charset="0"/>
              </a:rPr>
              <a:t>cache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.LastResort" pitchFamily="18" charset="0"/>
                <a:cs typeface=".LastResort" pitchFamily="18" charset="0"/>
              </a:rPr>
              <a:t>=</a:t>
            </a:r>
            <a:r>
              <a:rPr lang="en-US" altLang="zh-CN" sz="21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10" dirty="0">
                <a:solidFill>
                  <a:srgbClr val="5D5D5D"/>
                </a:solidFill>
                <a:latin typeface="Helvetica" pitchFamily="18" charset="0"/>
                <a:cs typeface="Helvetica" pitchFamily="18" charset="0"/>
              </a:rPr>
              <a:t>48kB</a:t>
            </a:r>
            <a:endParaRPr lang="en-US" altLang="zh-CN" sz="2110" dirty="0">
              <a:solidFill>
                <a:srgbClr val="5D5D5D"/>
              </a:solidFill>
              <a:latin typeface="Helvetica" pitchFamily="18" charset="0"/>
              <a:cs typeface="Helvetica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661797" y="6491883"/>
            <a:ext cx="153888" cy="2020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.Apple SD Gothic NeoI" pitchFamily="18" charset="0"/>
                <a:cs typeface=".Apple SD Gothic NeoI" pitchFamily="18" charset="0"/>
              </a:rPr>
              <a:t>19</a:t>
            </a:r>
            <a:endParaRPr lang="en-US" altLang="zh-CN" sz="1195" dirty="0">
              <a:solidFill>
                <a:srgbClr val="000000"/>
              </a:solidFill>
              <a:latin typeface=".Apple SD Gothic NeoI" pitchFamily="18" charset="0"/>
              <a:cs typeface=".Apple SD Gothic NeoI" pitchFamily="18" charset="0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437555" y="669726"/>
            <a:ext cx="8538876" cy="399596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  <a:tab pos="45529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Memory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hierarchy</a:t>
            </a:r>
            <a:endParaRPr lang="en-US" altLang="zh-CN" sz="267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955"/>
              </a:lnSpc>
              <a:tabLst>
                <a:tab pos="267335" algn="l"/>
                <a:tab pos="45529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Use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you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memory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strategically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7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Read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only: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__constant__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(fast)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39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Read/write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and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communicate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within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block: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__shared__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(fast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and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18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communication)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Read/write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inside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thread: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registers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(fast)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267335" algn="l"/>
                <a:tab pos="45529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Data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locality:</a:t>
            </a:r>
            <a:r>
              <a:rPr lang="en-US" altLang="zh-CN" sz="218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texture</a:t>
            </a:r>
            <a:endParaRPr lang="en-US" altLang="zh-CN" sz="218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626078" y="6491883"/>
            <a:ext cx="16991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20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437555" y="660797"/>
            <a:ext cx="8170545" cy="35382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26733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Resource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limits</a:t>
            </a:r>
            <a:endParaRPr lang="en-US" altLang="zh-CN" sz="267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955"/>
              </a:lnSpc>
              <a:tabLst>
                <a:tab pos="267335" algn="l"/>
              </a:tabLst>
            </a:pPr>
            <a:r>
              <a:rPr lang="en-US" altLang="zh-CN" sz="225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Number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of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thread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blocks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per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SM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at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HanziPen TC" pitchFamily="18" charset="0"/>
                <a:cs typeface="HanziPen TC" pitchFamily="18" charset="0"/>
              </a:rPr>
              <a:t>same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time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is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limited</a:t>
            </a:r>
            <a:r>
              <a:rPr lang="en-US" altLang="zh-CN" sz="22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by</a:t>
            </a:r>
            <a:endParaRPr lang="en-US" altLang="zh-CN" sz="225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53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Shared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memory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usage    </a:t>
            </a:r>
            <a:r>
              <a:rPr lang="zh-CN" altLang="en-US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线程申请了多少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Registers  </a:t>
            </a:r>
            <a:r>
              <a:rPr lang="zh-CN" altLang="en-US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寄存器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No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more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Helvetica" pitchFamily="18" charset="0"/>
                <a:cs typeface="Helvetica" pitchFamily="18" charset="0"/>
              </a:rPr>
              <a:t>than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8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thread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blocks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per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SM 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705"/>
              </a:lnSpc>
            </a:pPr>
            <a:endParaRPr lang="en-US" altLang="zh-CN" sz="1265" dirty="0"/>
          </a:p>
          <a:p>
            <a:pPr>
              <a:lnSpc>
                <a:spcPts val="2600"/>
              </a:lnSpc>
              <a:tabLst>
                <a:tab pos="267335" algn="l"/>
              </a:tabLst>
            </a:pPr>
            <a:r>
              <a:rPr lang="en-US" altLang="zh-CN" sz="1265" dirty="0"/>
              <a:t>	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-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Number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.Hiragino Sans GB Interface" pitchFamily="18" charset="0"/>
                <a:cs typeface=".Hiragino Sans GB Interface" pitchFamily="18" charset="0"/>
              </a:rPr>
              <a:t>of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threads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8670726" y="6491883"/>
            <a:ext cx="153888" cy="2020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</a:pPr>
            <a:r>
              <a:rPr lang="en-US" altLang="zh-CN" sz="1195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21</a:t>
            </a:r>
            <a:endParaRPr lang="en-US" altLang="zh-CN" sz="1195" dirty="0">
              <a:solidFill>
                <a:srgbClr val="000000"/>
              </a:solidFill>
              <a:latin typeface=".LastResort" pitchFamily="18" charset="0"/>
              <a:cs typeface=".LastResort" pitchFamily="18" charset="0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2286000" y="2241351"/>
            <a:ext cx="1410891" cy="696516"/>
          </a:xfrm>
          <a:custGeom>
            <a:avLst/>
            <a:gdLst>
              <a:gd name="connsiteX0" fmla="*/ 1703759 w 2006600"/>
              <a:gd name="connsiteY0" fmla="*/ 154049 h 990600"/>
              <a:gd name="connsiteX1" fmla="*/ 1703759 w 2006600"/>
              <a:gd name="connsiteY1" fmla="*/ 836549 h 990600"/>
              <a:gd name="connsiteX2" fmla="*/ 302840 w 2006600"/>
              <a:gd name="connsiteY2" fmla="*/ 836549 h 990600"/>
              <a:gd name="connsiteX3" fmla="*/ 302840 w 2006600"/>
              <a:gd name="connsiteY3" fmla="*/ 154049 h 990600"/>
              <a:gd name="connsiteX4" fmla="*/ 1703759 w 2006600"/>
              <a:gd name="connsiteY4" fmla="*/ 154049 h 990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06600" h="990600">
                <a:moveTo>
                  <a:pt x="1703759" y="154049"/>
                </a:moveTo>
                <a:cubicBezTo>
                  <a:pt x="2090613" y="342516"/>
                  <a:pt x="2090613" y="648082"/>
                  <a:pt x="1703759" y="836549"/>
                </a:cubicBezTo>
                <a:cubicBezTo>
                  <a:pt x="1316906" y="1025017"/>
                  <a:pt x="689692" y="1025017"/>
                  <a:pt x="302840" y="836549"/>
                </a:cubicBezTo>
                <a:cubicBezTo>
                  <a:pt x="-84013" y="648082"/>
                  <a:pt x="-84013" y="342516"/>
                  <a:pt x="302840" y="154049"/>
                </a:cubicBezTo>
                <a:cubicBezTo>
                  <a:pt x="689692" y="-34416"/>
                  <a:pt x="1316906" y="-34416"/>
                  <a:pt x="1703759" y="15404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3666399" y="2554979"/>
            <a:ext cx="286230" cy="289084"/>
          </a:xfrm>
          <a:custGeom>
            <a:avLst/>
            <a:gdLst>
              <a:gd name="connsiteX0" fmla="*/ 394383 w 407083"/>
              <a:gd name="connsiteY0" fmla="*/ 398442 h 411142"/>
              <a:gd name="connsiteX1" fmla="*/ 385450 w 407083"/>
              <a:gd name="connsiteY1" fmla="*/ 389415 h 411142"/>
              <a:gd name="connsiteX2" fmla="*/ 12700 w 407083"/>
              <a:gd name="connsiteY2" fmla="*/ 12700 h 4111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07083" h="411142">
                <a:moveTo>
                  <a:pt x="394383" y="398442"/>
                </a:moveTo>
                <a:lnTo>
                  <a:pt x="385450" y="389415"/>
                </a:lnTo>
                <a:lnTo>
                  <a:pt x="12700" y="12700"/>
                </a:lnTo>
              </a:path>
            </a:pathLst>
          </a:custGeom>
          <a:ln w="25400">
            <a:solidFill>
              <a:srgbClr val="FF8103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8" name="Freeform 3"/>
          <p:cNvSpPr/>
          <p:nvPr/>
        </p:nvSpPr>
        <p:spPr>
          <a:xfrm>
            <a:off x="3891877" y="2783404"/>
            <a:ext cx="90763" cy="91084"/>
          </a:xfrm>
          <a:custGeom>
            <a:avLst/>
            <a:gdLst>
              <a:gd name="connsiteX0" fmla="*/ 0 w 129085"/>
              <a:gd name="connsiteY0" fmla="*/ 85754 h 129542"/>
              <a:gd name="connsiteX1" fmla="*/ 129085 w 129085"/>
              <a:gd name="connsiteY1" fmla="*/ 129542 h 129542"/>
              <a:gd name="connsiteX2" fmla="*/ 86664 w 129085"/>
              <a:gd name="connsiteY2" fmla="*/ 0 h 129542"/>
              <a:gd name="connsiteX3" fmla="*/ 64770 w 129085"/>
              <a:gd name="connsiteY3" fmla="*/ 64543 h 129542"/>
              <a:gd name="connsiteX4" fmla="*/ 0 w 129085"/>
              <a:gd name="connsiteY4" fmla="*/ 85754 h 129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9085" h="129542">
                <a:moveTo>
                  <a:pt x="0" y="85754"/>
                </a:moveTo>
                <a:lnTo>
                  <a:pt x="129085" y="129542"/>
                </a:lnTo>
                <a:lnTo>
                  <a:pt x="86664" y="0"/>
                </a:lnTo>
                <a:lnTo>
                  <a:pt x="64770" y="64543"/>
                </a:lnTo>
                <a:lnTo>
                  <a:pt x="0" y="85754"/>
                </a:lnTo>
              </a:path>
            </a:pathLst>
          </a:custGeom>
          <a:solidFill>
            <a:srgbClr val="FF810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9" name="Freeform 3"/>
          <p:cNvSpPr/>
          <p:nvPr/>
        </p:nvSpPr>
        <p:spPr>
          <a:xfrm>
            <a:off x="4964906" y="6331149"/>
            <a:ext cx="4179094" cy="446484"/>
          </a:xfrm>
          <a:custGeom>
            <a:avLst/>
            <a:gdLst>
              <a:gd name="connsiteX0" fmla="*/ 0 w 5943600"/>
              <a:gd name="connsiteY0" fmla="*/ 0 h 635000"/>
              <a:gd name="connsiteX1" fmla="*/ 5943600 w 5943600"/>
              <a:gd name="connsiteY1" fmla="*/ 0 h 635000"/>
              <a:gd name="connsiteX2" fmla="*/ 5943600 w 5943600"/>
              <a:gd name="connsiteY2" fmla="*/ 635000 h 635000"/>
              <a:gd name="connsiteX3" fmla="*/ 0 w 5943600"/>
              <a:gd name="connsiteY3" fmla="*/ 635000 h 635000"/>
              <a:gd name="connsiteX4" fmla="*/ 0 w 5943600"/>
              <a:gd name="connsiteY4" fmla="*/ 0 h 635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43600" h="635000">
                <a:moveTo>
                  <a:pt x="0" y="0"/>
                </a:moveTo>
                <a:lnTo>
                  <a:pt x="5943600" y="0"/>
                </a:lnTo>
                <a:lnTo>
                  <a:pt x="5943600" y="635000"/>
                </a:lnTo>
                <a:lnTo>
                  <a:pt x="0" y="635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10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437555" y="598289"/>
            <a:ext cx="6937797" cy="175176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187325" algn="l"/>
              </a:tabLst>
            </a:pP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Resource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limits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67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Examples</a:t>
            </a:r>
            <a:endParaRPr lang="en-US" altLang="zh-CN" sz="267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250"/>
              </a:lnSpc>
              <a:tabLst>
                <a:tab pos="18732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Number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of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blocks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70"/>
              </a:lnSpc>
              <a:tabLst>
                <a:tab pos="187325" algn="l"/>
              </a:tabLst>
            </a:pPr>
            <a:r>
              <a:rPr lang="en-US" altLang="zh-CN" sz="1265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How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big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should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my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blocks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be?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8x8,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16x16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or</a:t>
            </a:r>
            <a:r>
              <a:rPr lang="en-US" altLang="zh-CN" sz="225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250" dirty="0">
                <a:solidFill>
                  <a:srgbClr val="00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64x64?</a:t>
            </a:r>
            <a:endParaRPr lang="en-US" altLang="zh-CN" sz="2250" dirty="0">
              <a:solidFill>
                <a:srgbClr val="00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1" name="TextBox 1"/>
          <p:cNvSpPr txBox="1"/>
          <p:nvPr/>
        </p:nvSpPr>
        <p:spPr>
          <a:xfrm>
            <a:off x="437555" y="2500313"/>
            <a:ext cx="652423" cy="36676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30"/>
              </a:lnSpc>
            </a:pPr>
            <a:r>
              <a:rPr lang="en-US" altLang="zh-CN" sz="2180" dirty="0">
                <a:solidFill>
                  <a:srgbClr val="000000"/>
                </a:solidFill>
                <a:latin typeface="Lucida Grande" pitchFamily="18" charset="0"/>
                <a:cs typeface="Lucida Grande" pitchFamily="18" charset="0"/>
              </a:rPr>
              <a:t>‣</a:t>
            </a:r>
            <a:r>
              <a:rPr lang="en-US" altLang="zh-CN" sz="218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8x8</a:t>
            </a:r>
            <a:endParaRPr lang="en-US" altLang="zh-CN" sz="2180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</p:txBody>
      </p:sp>
      <p:sp>
        <p:nvSpPr>
          <p:cNvPr id="12" name="TextBox 1"/>
          <p:cNvSpPr txBox="1"/>
          <p:nvPr/>
        </p:nvSpPr>
        <p:spPr>
          <a:xfrm>
            <a:off x="2562821" y="2402087"/>
            <a:ext cx="894732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75"/>
              </a:lnSpc>
              <a:tabLst>
                <a:tab pos="97790" algn="l"/>
              </a:tabLst>
            </a:pPr>
            <a:r>
              <a:rPr lang="en-US" altLang="zh-CN" sz="126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Max</a:t>
            </a:r>
            <a:r>
              <a:rPr lang="en-US" altLang="zh-CN" sz="1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6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threads</a:t>
            </a:r>
            <a:endParaRPr lang="en-US" altLang="zh-CN" sz="126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  <a:p>
            <a:pPr>
              <a:lnSpc>
                <a:spcPts val="1545"/>
              </a:lnSpc>
              <a:tabLst>
                <a:tab pos="97790" algn="l"/>
              </a:tabLst>
            </a:pPr>
            <a:r>
              <a:rPr lang="en-US" altLang="zh-CN" sz="1265" dirty="0"/>
              <a:t>	</a:t>
            </a:r>
            <a:r>
              <a:rPr lang="en-US" altLang="zh-CN" sz="126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per</a:t>
            </a:r>
            <a:r>
              <a:rPr lang="en-US" altLang="zh-CN" sz="126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265" dirty="0">
                <a:solidFill>
                  <a:srgbClr val="000000"/>
                </a:solidFill>
                <a:latin typeface="Helvetica Neue" pitchFamily="18" charset="0"/>
                <a:cs typeface="Helvetica Neue" pitchFamily="18" charset="0"/>
              </a:rPr>
              <a:t>block</a:t>
            </a:r>
            <a:endParaRPr lang="en-US" altLang="zh-CN" sz="1265" dirty="0">
              <a:solidFill>
                <a:srgbClr val="000000"/>
              </a:solidFill>
              <a:latin typeface="Helvetica Neue" pitchFamily="18" charset="0"/>
              <a:cs typeface="Helvetica Neue" pitchFamily="18" charset="0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437555" y="3009305"/>
            <a:ext cx="8440131" cy="390414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80"/>
              </a:lnSpc>
              <a:tabLst>
                <a:tab pos="187325" algn="l"/>
                <a:tab pos="4616450" algn="l"/>
                <a:tab pos="8205470" algn="l"/>
              </a:tabLst>
            </a:pPr>
            <a:r>
              <a:rPr lang="en-US" altLang="zh-CN" sz="1265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8*8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=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64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per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block,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1024/64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=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16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blocks.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An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SM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can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have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up</a:t>
            </a:r>
            <a:endParaRPr lang="en-US" altLang="zh-CN" sz="2180" dirty="0">
              <a:solidFill>
                <a:srgbClr val="000000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187325" algn="l"/>
                <a:tab pos="4616450" algn="l"/>
                <a:tab pos="8205470" algn="l"/>
              </a:tabLst>
            </a:pPr>
            <a:r>
              <a:rPr lang="en-US" altLang="zh-CN" sz="1265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to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8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blocks: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only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512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will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be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active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at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same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time</a:t>
            </a:r>
            <a:endParaRPr lang="en-US" altLang="zh-CN" sz="2180" dirty="0">
              <a:solidFill>
                <a:srgbClr val="000000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187325" algn="l"/>
                <a:tab pos="4616450" algn="l"/>
                <a:tab pos="8205470" algn="l"/>
              </a:tabLst>
            </a:pP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16x16</a:t>
            </a:r>
            <a:endParaRPr lang="en-US" altLang="zh-CN" sz="2180" dirty="0">
              <a:solidFill>
                <a:srgbClr val="000000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187325" algn="l"/>
                <a:tab pos="4616450" algn="l"/>
                <a:tab pos="8205470" algn="l"/>
              </a:tabLst>
            </a:pPr>
            <a:r>
              <a:rPr lang="en-US" altLang="zh-CN" sz="1265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16*16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=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256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per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block,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1024/256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=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4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blocks.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An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SM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can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take</a:t>
            </a:r>
            <a:endParaRPr lang="en-US" altLang="zh-CN" sz="2180" dirty="0">
              <a:solidFill>
                <a:srgbClr val="000000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187325" algn="l"/>
                <a:tab pos="4616450" algn="l"/>
                <a:tab pos="8205470" algn="l"/>
              </a:tabLst>
            </a:pPr>
            <a:r>
              <a:rPr lang="en-US" altLang="zh-CN" sz="1265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all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blocks,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then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all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1024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will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be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active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and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achieve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full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capacity</a:t>
            </a:r>
            <a:endParaRPr lang="en-US" altLang="zh-CN" sz="2180" dirty="0">
              <a:solidFill>
                <a:srgbClr val="000000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187325" algn="l"/>
                <a:tab pos="4616450" algn="l"/>
                <a:tab pos="8205470" algn="l"/>
              </a:tabLst>
            </a:pPr>
            <a:r>
              <a:rPr lang="en-US" altLang="zh-CN" sz="1265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unless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other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resource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overrule</a:t>
            </a:r>
            <a:endParaRPr lang="en-US" altLang="zh-CN" sz="2180" dirty="0">
              <a:solidFill>
                <a:srgbClr val="000000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187325" algn="l"/>
                <a:tab pos="4616450" algn="l"/>
                <a:tab pos="8205470" algn="l"/>
              </a:tabLst>
            </a:pP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‣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64x64</a:t>
            </a:r>
            <a:endParaRPr lang="en-US" altLang="zh-CN" sz="2180" dirty="0">
              <a:solidFill>
                <a:srgbClr val="000000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187325" algn="l"/>
                <a:tab pos="4616450" algn="l"/>
                <a:tab pos="8205470" algn="l"/>
              </a:tabLst>
            </a:pPr>
            <a:r>
              <a:rPr lang="en-US" altLang="zh-CN" sz="1265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64*64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=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4096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per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block: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doesn’t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fit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in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sz="2180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SM</a:t>
            </a:r>
            <a:endParaRPr lang="en-US" altLang="zh-CN" sz="2180" dirty="0">
              <a:solidFill>
                <a:srgbClr val="000000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1615"/>
              </a:lnSpc>
              <a:tabLst>
                <a:tab pos="187325" algn="l"/>
                <a:tab pos="4616450" algn="l"/>
                <a:tab pos="8205470" algn="l"/>
              </a:tabLst>
            </a:pPr>
            <a:r>
              <a:rPr lang="en-US" altLang="zh-CN" sz="1265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		</a:t>
            </a:r>
            <a:r>
              <a:rPr lang="en-US" altLang="zh-CN" sz="1125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©</a:t>
            </a:r>
            <a:r>
              <a:rPr lang="en-US" altLang="zh-CN" sz="1125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David</a:t>
            </a:r>
            <a:r>
              <a:rPr lang="en-US" altLang="zh-CN" sz="1125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Kirk/NVIDIA</a:t>
            </a:r>
            <a:r>
              <a:rPr lang="en-US" altLang="zh-CN" sz="1125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and</a:t>
            </a:r>
            <a:r>
              <a:rPr lang="en-US" altLang="zh-CN" sz="1125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Wen-mei</a:t>
            </a:r>
            <a:r>
              <a:rPr lang="en-US" altLang="zh-CN" sz="1125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W.</a:t>
            </a:r>
            <a:r>
              <a:rPr lang="en-US" altLang="zh-CN" sz="1125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Hwu,</a:t>
            </a:r>
            <a:r>
              <a:rPr lang="en-US" altLang="zh-CN" sz="1125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2007-2009</a:t>
            </a:r>
            <a:r>
              <a:rPr lang="en-US" altLang="zh-CN" sz="1125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!</a:t>
            </a:r>
            <a:endParaRPr lang="en-US" altLang="zh-CN" sz="1125" dirty="0">
              <a:solidFill>
                <a:srgbClr val="000000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635"/>
              </a:lnSpc>
              <a:tabLst>
                <a:tab pos="187325" algn="l"/>
                <a:tab pos="4616450" algn="l"/>
                <a:tab pos="8205470" algn="l"/>
              </a:tabLst>
            </a:pPr>
            <a:r>
              <a:rPr lang="en-US" altLang="zh-CN" sz="1265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			</a:t>
            </a:r>
            <a:r>
              <a:rPr lang="en-US" altLang="zh-CN" sz="1195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22</a:t>
            </a:r>
            <a:endParaRPr lang="en-US" altLang="zh-CN" sz="1195" dirty="0">
              <a:solidFill>
                <a:srgbClr val="000000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635"/>
              </a:lnSpc>
              <a:tabLst>
                <a:tab pos="187325" algn="l"/>
                <a:tab pos="4616450" algn="l"/>
                <a:tab pos="8205470" algn="l"/>
              </a:tabLst>
            </a:pPr>
            <a:r>
              <a:rPr lang="en-US" altLang="zh-CN" sz="1265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		</a:t>
            </a:r>
            <a:r>
              <a:rPr lang="en-US" altLang="zh-CN" sz="1125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ECE498AL,</a:t>
            </a:r>
            <a:r>
              <a:rPr lang="en-US" altLang="zh-CN" sz="1125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University</a:t>
            </a:r>
            <a:r>
              <a:rPr lang="en-US" altLang="zh-CN" sz="1125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of</a:t>
            </a:r>
            <a:r>
              <a:rPr lang="en-US" altLang="zh-CN" sz="1125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Illinois,</a:t>
            </a:r>
            <a:r>
              <a:rPr lang="en-US" altLang="zh-CN" sz="1125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Urbana-Champaign</a:t>
            </a:r>
            <a:r>
              <a:rPr lang="en-US" altLang="zh-CN" sz="1125" dirty="0"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rPr>
              <a:t>!</a:t>
            </a:r>
            <a:endParaRPr lang="en-US" altLang="zh-CN" sz="1125" dirty="0">
              <a:solidFill>
                <a:srgbClr val="000000"/>
              </a:solidFill>
              <a:latin typeface="+mj-lt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9.1 GPU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91133" y="2044899"/>
            <a:ext cx="3821906" cy="3795117"/>
          </a:xfrm>
          <a:prstGeom prst="rect">
            <a:avLst/>
          </a:prstGeom>
          <a:noFill/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43437" y="1973461"/>
            <a:ext cx="3893344" cy="394692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31230" y="1422276"/>
            <a:ext cx="1325684" cy="3941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</a:pPr>
            <a:r>
              <a:rPr lang="en-US" altLang="zh-CN" sz="2670" dirty="0">
                <a:solidFill>
                  <a:srgbClr val="000000"/>
                </a:solidFill>
                <a:latin typeface=".LastResort" pitchFamily="18" charset="0"/>
                <a:cs typeface=".LastResort" pitchFamily="18" charset="0"/>
              </a:rPr>
              <a:t>GPU</a:t>
            </a:r>
            <a:r>
              <a:rPr lang="en-US" altLang="zh-CN" sz="267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chip</a:t>
            </a:r>
            <a:endParaRPr lang="en-US" altLang="zh-CN" sz="2670" dirty="0">
              <a:solidFill>
                <a:srgbClr val="000000"/>
              </a:solidFill>
              <a:latin typeface="Iowan Old Style" pitchFamily="18" charset="0"/>
              <a:cs typeface="Iowan Old Style" pitchFamily="18" charset="0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9144000" cy="6858000"/>
          </a:xfrm>
          <a:custGeom>
            <a:avLst/>
            <a:gdLst>
              <a:gd name="connsiteX0" fmla="*/ 0 w 13004800"/>
              <a:gd name="connsiteY0" fmla="*/ 9753600 h 9753600"/>
              <a:gd name="connsiteX1" fmla="*/ 13004800 w 13004800"/>
              <a:gd name="connsiteY1" fmla="*/ 9753600 h 9753600"/>
              <a:gd name="connsiteX2" fmla="*/ 13004800 w 13004800"/>
              <a:gd name="connsiteY2" fmla="*/ 0 h 9753600"/>
              <a:gd name="connsiteX3" fmla="*/ 0 w 13004800"/>
              <a:gd name="connsiteY3" fmla="*/ 0 h 9753600"/>
              <a:gd name="connsiteX4" fmla="*/ 0 w 13004800"/>
              <a:gd name="connsiteY4" fmla="*/ 9753600 h 97536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04800" h="9753600">
                <a:moveTo>
                  <a:pt x="0" y="9753600"/>
                </a:moveTo>
                <a:lnTo>
                  <a:pt x="13004800" y="9753600"/>
                </a:lnTo>
                <a:lnTo>
                  <a:pt x="13004800" y="0"/>
                </a:lnTo>
                <a:lnTo>
                  <a:pt x="0" y="0"/>
                </a:lnTo>
                <a:lnTo>
                  <a:pt x="0" y="975360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5" name="Freeform 3"/>
          <p:cNvSpPr/>
          <p:nvPr/>
        </p:nvSpPr>
        <p:spPr>
          <a:xfrm>
            <a:off x="388442" y="1058168"/>
            <a:ext cx="8367117" cy="53578"/>
          </a:xfrm>
          <a:custGeom>
            <a:avLst/>
            <a:gdLst>
              <a:gd name="connsiteX0" fmla="*/ 19050 w 11899900"/>
              <a:gd name="connsiteY0" fmla="*/ 19050 h 76200"/>
              <a:gd name="connsiteX1" fmla="*/ 11880850 w 11899900"/>
              <a:gd name="connsiteY1" fmla="*/ 19177 h 762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1899900" h="76200">
                <a:moveTo>
                  <a:pt x="19050" y="19050"/>
                </a:moveTo>
                <a:lnTo>
                  <a:pt x="11880850" y="19177"/>
                </a:lnTo>
              </a:path>
            </a:pathLst>
          </a:custGeom>
          <a:ln w="38100">
            <a:solidFill>
              <a:srgbClr val="AAAAAA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6" name="Freeform 3"/>
          <p:cNvSpPr/>
          <p:nvPr/>
        </p:nvSpPr>
        <p:spPr>
          <a:xfrm>
            <a:off x="4964906" y="6331149"/>
            <a:ext cx="4179094" cy="446484"/>
          </a:xfrm>
          <a:custGeom>
            <a:avLst/>
            <a:gdLst>
              <a:gd name="connsiteX0" fmla="*/ 0 w 5943600"/>
              <a:gd name="connsiteY0" fmla="*/ 0 h 635000"/>
              <a:gd name="connsiteX1" fmla="*/ 5943600 w 5943600"/>
              <a:gd name="connsiteY1" fmla="*/ 0 h 635000"/>
              <a:gd name="connsiteX2" fmla="*/ 5943600 w 5943600"/>
              <a:gd name="connsiteY2" fmla="*/ 635000 h 635000"/>
              <a:gd name="connsiteX3" fmla="*/ 0 w 5943600"/>
              <a:gd name="connsiteY3" fmla="*/ 635000 h 635000"/>
              <a:gd name="connsiteX4" fmla="*/ 0 w 5943600"/>
              <a:gd name="connsiteY4" fmla="*/ 0 h 6350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943600" h="635000">
                <a:moveTo>
                  <a:pt x="0" y="0"/>
                </a:moveTo>
                <a:lnTo>
                  <a:pt x="5943600" y="0"/>
                </a:lnTo>
                <a:lnTo>
                  <a:pt x="5943600" y="635000"/>
                </a:lnTo>
                <a:lnTo>
                  <a:pt x="0" y="63500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7" name="Freeform 3"/>
          <p:cNvSpPr/>
          <p:nvPr/>
        </p:nvSpPr>
        <p:spPr>
          <a:xfrm>
            <a:off x="-4465" y="-4465"/>
            <a:ext cx="9152930" cy="6866930"/>
          </a:xfrm>
          <a:custGeom>
            <a:avLst/>
            <a:gdLst>
              <a:gd name="connsiteX0" fmla="*/ 6350 w 13017500"/>
              <a:gd name="connsiteY0" fmla="*/ 9759950 h 9766300"/>
              <a:gd name="connsiteX1" fmla="*/ 13011150 w 13017500"/>
              <a:gd name="connsiteY1" fmla="*/ 9759950 h 9766300"/>
              <a:gd name="connsiteX2" fmla="*/ 13011150 w 13017500"/>
              <a:gd name="connsiteY2" fmla="*/ 6350 h 9766300"/>
              <a:gd name="connsiteX3" fmla="*/ 6350 w 13017500"/>
              <a:gd name="connsiteY3" fmla="*/ 6350 h 9766300"/>
              <a:gd name="connsiteX4" fmla="*/ 6350 w 13017500"/>
              <a:gd name="connsiteY4" fmla="*/ 9759950 h 976630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3017500" h="9766300">
                <a:moveTo>
                  <a:pt x="6350" y="9759950"/>
                </a:moveTo>
                <a:lnTo>
                  <a:pt x="13011150" y="9759950"/>
                </a:lnTo>
                <a:lnTo>
                  <a:pt x="13011150" y="6350"/>
                </a:lnTo>
                <a:lnTo>
                  <a:pt x="6350" y="6350"/>
                </a:lnTo>
                <a:lnTo>
                  <a:pt x="6350" y="975995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65"/>
          </a:p>
        </p:txBody>
      </p:sp>
      <p:sp>
        <p:nvSpPr>
          <p:cNvPr id="2" name="TextBox 1"/>
          <p:cNvSpPr txBox="1"/>
          <p:nvPr/>
        </p:nvSpPr>
        <p:spPr>
          <a:xfrm>
            <a:off x="437555" y="705446"/>
            <a:ext cx="8331191" cy="4932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70"/>
              </a:lnSpc>
              <a:tabLst>
                <a:tab pos="187325" algn="l"/>
              </a:tabLst>
            </a:pPr>
            <a:r>
              <a:rPr lang="en-US" altLang="zh-CN" sz="267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Resource</a:t>
            </a:r>
            <a:r>
              <a:rPr lang="en-US" altLang="zh-CN" sz="267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limits</a:t>
            </a:r>
            <a:r>
              <a:rPr lang="en-US" altLang="zh-CN" sz="267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-</a:t>
            </a:r>
            <a:r>
              <a:rPr lang="en-US" altLang="zh-CN" sz="267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67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Examples</a:t>
            </a:r>
            <a:endParaRPr lang="en-US" altLang="zh-CN" sz="2670" dirty="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250"/>
              </a:lnSpc>
              <a:tabLst>
                <a:tab pos="187325" algn="l"/>
              </a:tabLst>
            </a:pPr>
            <a:r>
              <a:rPr lang="en-US" altLang="zh-CN" sz="1265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25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Registers</a:t>
            </a:r>
            <a:endParaRPr lang="en-US" altLang="zh-CN" sz="2250" dirty="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530"/>
              </a:lnSpc>
              <a:tabLst>
                <a:tab pos="187325" algn="l"/>
              </a:tabLst>
            </a:pPr>
            <a:r>
              <a:rPr lang="en-US" altLang="zh-CN" sz="1265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We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have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kernel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that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uses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10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registers.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With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16x16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block,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how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many</a:t>
            </a:r>
            <a:endParaRPr lang="en-US" altLang="zh-CN" sz="2180" dirty="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187325" algn="l"/>
              </a:tabLst>
            </a:pPr>
            <a:r>
              <a:rPr lang="en-US" altLang="zh-CN" sz="1265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blocks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can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run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in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G80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(max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8192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registers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per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SM,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768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per</a:t>
            </a:r>
            <a:endParaRPr lang="en-US" altLang="zh-CN" sz="2180" dirty="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187325" algn="l"/>
              </a:tabLst>
            </a:pPr>
            <a:r>
              <a:rPr lang="en-US" altLang="zh-CN" sz="1265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SM)?</a:t>
            </a:r>
            <a:endParaRPr lang="en-US" altLang="zh-CN" sz="2180" dirty="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187325" algn="l"/>
              </a:tabLst>
            </a:pPr>
            <a:r>
              <a:rPr lang="en-US" altLang="zh-CN" sz="1265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10*16*16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=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2560.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SM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can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hold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8192/2560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=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3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blocks,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meaning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we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will</a:t>
            </a:r>
            <a:endParaRPr lang="en-US" altLang="zh-CN" sz="2180" dirty="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187325" algn="l"/>
              </a:tabLst>
            </a:pPr>
            <a:r>
              <a:rPr lang="en-US" altLang="zh-CN" sz="1265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use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3*16*16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=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768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threads,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which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is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within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limits.</a:t>
            </a:r>
            <a:endParaRPr lang="en-US" altLang="zh-CN" sz="2180" dirty="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705"/>
              </a:lnSpc>
            </a:pPr>
            <a:endParaRPr lang="en-US" altLang="zh-CN" sz="1265" dirty="0"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187325" algn="l"/>
              </a:tabLst>
            </a:pPr>
            <a:r>
              <a:rPr lang="en-US" altLang="zh-CN" sz="1265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If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we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add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one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more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register,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number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of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registers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grows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to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11*16*16</a:t>
            </a:r>
            <a:endParaRPr lang="en-US" altLang="zh-CN" sz="2180" dirty="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187325" algn="l"/>
              </a:tabLst>
            </a:pPr>
            <a:r>
              <a:rPr lang="en-US" altLang="zh-CN" sz="1265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=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2816.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SM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can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hold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8192/2816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=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2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blocks,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meaning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we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will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use</a:t>
            </a:r>
            <a:endParaRPr lang="en-US" altLang="zh-CN" sz="2180" dirty="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187325" algn="l"/>
              </a:tabLst>
            </a:pPr>
            <a:r>
              <a:rPr lang="en-US" altLang="zh-CN" sz="1265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2*16*15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=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512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threads.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Now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as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less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threads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are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running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per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SM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is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more</a:t>
            </a:r>
            <a:endParaRPr lang="en-US" altLang="zh-CN" sz="2180" dirty="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  <a:p>
            <a:pPr>
              <a:lnSpc>
                <a:spcPts val="2600"/>
              </a:lnSpc>
              <a:tabLst>
                <a:tab pos="187325" algn="l"/>
              </a:tabLst>
            </a:pPr>
            <a:r>
              <a:rPr lang="en-US" altLang="zh-CN" sz="1265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	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difficult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to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have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enough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warps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to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have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the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GPU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always</a:t>
            </a:r>
            <a:r>
              <a:rPr lang="en-US" altLang="zh-CN" sz="2180" dirty="0">
                <a:ea typeface="Arial Unicode MS" panose="020B0604020202020204" pitchFamily="34" charset="-128"/>
                <a:cs typeface="Arial Unicode MS" panose="020B0604020202020204" pitchFamily="34" charset="-128"/>
              </a:rPr>
              <a:t> </a:t>
            </a:r>
            <a:r>
              <a:rPr lang="en-US" altLang="zh-CN" sz="2180" dirty="0">
                <a:solidFill>
                  <a:srgbClr val="000000"/>
                </a:solidFill>
                <a:ea typeface="Arial Unicode MS" panose="020B0604020202020204" pitchFamily="34" charset="-128"/>
                <a:cs typeface="Arial Unicode MS" panose="020B0604020202020204" pitchFamily="34" charset="-128"/>
              </a:rPr>
              <a:t>busy!</a:t>
            </a:r>
            <a:endParaRPr lang="en-US" altLang="zh-CN" sz="2180" dirty="0">
              <a:solidFill>
                <a:srgbClr val="000000"/>
              </a:solidFill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5054203" y="6411516"/>
            <a:ext cx="3794629" cy="37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5"/>
              </a:lnSpc>
              <a:tabLst>
                <a:tab pos="3589020" algn="l"/>
              </a:tabLst>
            </a:pP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©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David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Kirk/NVIDIA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and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Wen-mei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W.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Hwu,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2007-2009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!</a:t>
            </a:r>
            <a:endParaRPr lang="en-US" altLang="zh-CN" sz="1125" dirty="0">
              <a:solidFill>
                <a:srgbClr val="000000"/>
              </a:solidFill>
              <a:latin typeface="Palatino" pitchFamily="18" charset="0"/>
              <a:cs typeface="Palatino" pitchFamily="18" charset="0"/>
            </a:endParaRPr>
          </a:p>
          <a:p>
            <a:pPr>
              <a:lnSpc>
                <a:spcPts val="635"/>
              </a:lnSpc>
              <a:tabLst>
                <a:tab pos="3589020" algn="l"/>
              </a:tabLst>
            </a:pPr>
            <a:r>
              <a:rPr lang="en-US" altLang="zh-CN" sz="1265" dirty="0"/>
              <a:t>	</a:t>
            </a:r>
            <a:r>
              <a:rPr lang="en-US" altLang="zh-CN" sz="1195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23</a:t>
            </a:r>
            <a:endParaRPr lang="en-US" altLang="zh-CN" sz="1195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635"/>
              </a:lnSpc>
              <a:tabLst>
                <a:tab pos="3589020" algn="l"/>
              </a:tabLst>
            </a:pP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ECE498AL,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University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of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Illinois,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Urbana-Champaign</a:t>
            </a:r>
            <a:r>
              <a:rPr lang="en-US" altLang="zh-CN" sz="1125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125" dirty="0">
                <a:solidFill>
                  <a:srgbClr val="000000"/>
                </a:solidFill>
                <a:latin typeface="Palatino" pitchFamily="18" charset="0"/>
                <a:cs typeface="Palatino" pitchFamily="18" charset="0"/>
              </a:rPr>
              <a:t>!</a:t>
            </a:r>
            <a:endParaRPr lang="en-US" altLang="zh-CN" sz="1125" dirty="0">
              <a:solidFill>
                <a:srgbClr val="000000"/>
              </a:solidFill>
              <a:latin typeface="Palatino" pitchFamily="18" charset="0"/>
              <a:cs typeface="Palatino" pitchFamily="18" charset="0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892786" y="2812210"/>
            <a:ext cx="7543800" cy="9071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Question?</a:t>
            </a:r>
            <a:endParaRPr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jk4NDYwY2ZlNTg5ZDYyYWNiY2MzOGM5NmZlOThkYTAifQ=="/>
</p:tagLst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23230</Words>
  <Application>WPS 演示</Application>
  <PresentationFormat>On-screen Show (4:3)</PresentationFormat>
  <Paragraphs>2271</Paragraphs>
  <Slides>91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27" baseType="lpstr">
      <vt:lpstr>Arial</vt:lpstr>
      <vt:lpstr>宋体</vt:lpstr>
      <vt:lpstr>Wingdings</vt:lpstr>
      <vt:lpstr>Calibri</vt:lpstr>
      <vt:lpstr>intel-one</vt:lpstr>
      <vt:lpstr>Segoe Print</vt:lpstr>
      <vt:lpstr>intel-clear</vt:lpstr>
      <vt:lpstr>.Hiragino Sans GB Interface</vt:lpstr>
      <vt:lpstr>Times New Roman</vt:lpstr>
      <vt:lpstr>Arial Unicode MS</vt:lpstr>
      <vt:lpstr>.LastResort</vt:lpstr>
      <vt:lpstr>Tahoma</vt:lpstr>
      <vt:lpstr>HanziPen TC</vt:lpstr>
      <vt:lpstr>Lucida Grande</vt:lpstr>
      <vt:lpstr>Helvetica</vt:lpstr>
      <vt:lpstr>Copperplate</vt:lpstr>
      <vt:lpstr>MingLiU_HKSCS</vt:lpstr>
      <vt:lpstr>.Apple SD Gothic NeoI</vt:lpstr>
      <vt:lpstr>Helvetica Neue</vt:lpstr>
      <vt:lpstr>Iowan Old Style</vt:lpstr>
      <vt:lpstr>Calibri Light</vt:lpstr>
      <vt:lpstr>微软雅黑</vt:lpstr>
      <vt:lpstr>等线</vt:lpstr>
      <vt:lpstr>.Lucida Grande UI</vt:lpstr>
      <vt:lpstr>华文宋体</vt:lpstr>
      <vt:lpstr>Arial Unicode MS</vt:lpstr>
      <vt:lpstr>Consolas</vt:lpstr>
      <vt:lpstr>.Helvetica Neue DeskInterface</vt:lpstr>
      <vt:lpstr>Heiti TC</vt:lpstr>
      <vt:lpstr>.Aqua Kana</vt:lpstr>
      <vt:lpstr>.Hiragino Kaku Gothic Interface</vt:lpstr>
      <vt:lpstr>.PingFang HK</vt:lpstr>
      <vt:lpstr>Palatino</vt:lpstr>
      <vt:lpstr>Copperplate Gothic Bold</vt:lpstr>
      <vt:lpstr>Palatino Linotype</vt:lpstr>
      <vt:lpstr>回顾</vt:lpstr>
      <vt:lpstr>并行和分布式计算 Parallel and Distributed Computing  第 8 讲 CUDA编程（一） </vt:lpstr>
      <vt:lpstr>目录</vt:lpstr>
      <vt:lpstr>9.1 GPU简介</vt:lpstr>
      <vt:lpstr>9.1 GPU简介</vt:lpstr>
      <vt:lpstr>9.1 GPU简介</vt:lpstr>
      <vt:lpstr>9.1 GPU简介</vt:lpstr>
      <vt:lpstr>9.1 GPU简介</vt:lpstr>
      <vt:lpstr>9.1 GPU简介</vt:lpstr>
      <vt:lpstr>9.1 GPU简介</vt:lpstr>
      <vt:lpstr>9.1 GPU简介</vt:lpstr>
      <vt:lpstr>9.1 GPU简介</vt:lpstr>
      <vt:lpstr>9.1 GPU简介</vt:lpstr>
      <vt:lpstr>9.1 GPU简介</vt:lpstr>
      <vt:lpstr>9.1 GPU简介</vt:lpstr>
      <vt:lpstr>9.1 GPU简介</vt:lpstr>
      <vt:lpstr>9.2 CUDA编程模型</vt:lpstr>
      <vt:lpstr>9.2 CUDA编程模型</vt:lpstr>
      <vt:lpstr>9.2 CUDA编程模型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9.3 内存层次结构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分布式系统 Distributed Systems  第 0 章 课程介绍 Chapter 0  Course Syllabus</dc:title>
  <dc:creator>Qi Zhang</dc:creator>
  <cp:lastModifiedBy>陈锐林</cp:lastModifiedBy>
  <cp:revision>99</cp:revision>
  <dcterms:created xsi:type="dcterms:W3CDTF">2013-07-16T11:50:00Z</dcterms:created>
  <dcterms:modified xsi:type="dcterms:W3CDTF">2023-12-07T11:39:52Z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E8CFC414718D4183BDA901288E23A974_12</vt:lpwstr>
  </property>
  <property fmtid="{D5CDD505-2E9C-101B-9397-08002B2CF9AE}" pid="3" name="KSOProductBuildVer">
    <vt:lpwstr>2052-12.1.0.15990</vt:lpwstr>
  </property>
</Properties>
</file>